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330" r:id="rId3"/>
    <p:sldId id="316" r:id="rId4"/>
    <p:sldId id="318" r:id="rId5"/>
    <p:sldId id="309" r:id="rId6"/>
    <p:sldId id="310" r:id="rId7"/>
    <p:sldId id="298" r:id="rId8"/>
    <p:sldId id="313" r:id="rId9"/>
    <p:sldId id="273" r:id="rId10"/>
    <p:sldId id="305" r:id="rId11"/>
    <p:sldId id="303" r:id="rId12"/>
    <p:sldId id="308" r:id="rId13"/>
    <p:sldId id="317" r:id="rId14"/>
    <p:sldId id="329" r:id="rId15"/>
    <p:sldId id="321" r:id="rId16"/>
    <p:sldId id="322" r:id="rId17"/>
    <p:sldId id="323" r:id="rId18"/>
    <p:sldId id="324" r:id="rId19"/>
    <p:sldId id="320" r:id="rId20"/>
    <p:sldId id="325" r:id="rId21"/>
    <p:sldId id="327" r:id="rId22"/>
    <p:sldId id="328" r:id="rId23"/>
    <p:sldId id="297" r:id="rId2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70606" autoAdjust="0"/>
  </p:normalViewPr>
  <p:slideViewPr>
    <p:cSldViewPr snapToGrid="0">
      <p:cViewPr varScale="1">
        <p:scale>
          <a:sx n="78" d="100"/>
          <a:sy n="78" d="100"/>
        </p:scale>
        <p:origin x="1758" y="84"/>
      </p:cViewPr>
      <p:guideLst/>
    </p:cSldViewPr>
  </p:slideViewPr>
  <p:notesTextViewPr>
    <p:cViewPr>
      <p:scale>
        <a:sx n="66" d="100"/>
        <a:sy n="66" d="100"/>
      </p:scale>
      <p:origin x="0" y="0"/>
    </p:cViewPr>
  </p:notesTextViewPr>
  <p:notesViewPr>
    <p:cSldViewPr snapToGrid="0">
      <p:cViewPr varScale="1">
        <p:scale>
          <a:sx n="83" d="100"/>
          <a:sy n="83" d="100"/>
        </p:scale>
        <p:origin x="389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1" tIns="48326" rIns="96651" bIns="48326" rtlCol="0"/>
          <a:lstStyle>
            <a:lvl1pPr algn="l">
              <a:defRPr sz="1200"/>
            </a:lvl1pPr>
          </a:lstStyle>
          <a:p>
            <a:endParaRPr lang="en-US" dirty="0"/>
          </a:p>
        </p:txBody>
      </p:sp>
      <p:sp>
        <p:nvSpPr>
          <p:cNvPr id="3" name="Date Placeholder 2"/>
          <p:cNvSpPr>
            <a:spLocks noGrp="1"/>
          </p:cNvSpPr>
          <p:nvPr>
            <p:ph type="dt" idx="1"/>
          </p:nvPr>
        </p:nvSpPr>
        <p:spPr>
          <a:xfrm>
            <a:off x="4143587" y="0"/>
            <a:ext cx="3169920" cy="481728"/>
          </a:xfrm>
          <a:prstGeom prst="rect">
            <a:avLst/>
          </a:prstGeom>
        </p:spPr>
        <p:txBody>
          <a:bodyPr vert="horz" lIns="96651" tIns="48326" rIns="96651" bIns="48326" rtlCol="0"/>
          <a:lstStyle>
            <a:lvl1pPr algn="r">
              <a:defRPr sz="1200"/>
            </a:lvl1pPr>
          </a:lstStyle>
          <a:p>
            <a:fld id="{D7D09B90-0BDC-4B2D-9689-AAC590CEE871}" type="datetimeFigureOut">
              <a:rPr lang="en-US" smtClean="0"/>
              <a:t>4/26/2024</a:t>
            </a:fld>
            <a:endParaRPr lang="en-US" dirty="0"/>
          </a:p>
        </p:txBody>
      </p:sp>
      <p:sp>
        <p:nvSpPr>
          <p:cNvPr id="4" name="Slide Image Placeholder 3"/>
          <p:cNvSpPr>
            <a:spLocks noGrp="1" noRot="1" noChangeAspect="1"/>
          </p:cNvSpPr>
          <p:nvPr>
            <p:ph type="sldImg" idx="2"/>
          </p:nvPr>
        </p:nvSpPr>
        <p:spPr>
          <a:xfrm>
            <a:off x="774700" y="1198563"/>
            <a:ext cx="5765800" cy="3243262"/>
          </a:xfrm>
          <a:prstGeom prst="rect">
            <a:avLst/>
          </a:prstGeom>
          <a:noFill/>
          <a:ln w="12700">
            <a:solidFill>
              <a:prstClr val="black"/>
            </a:solidFill>
          </a:ln>
        </p:spPr>
        <p:txBody>
          <a:bodyPr vert="horz" lIns="96651" tIns="48326" rIns="96651" bIns="48326" rtlCol="0" anchor="ctr"/>
          <a:lstStyle/>
          <a:p>
            <a:endParaRPr lang="en-US" dirty="0"/>
          </a:p>
        </p:txBody>
      </p:sp>
      <p:sp>
        <p:nvSpPr>
          <p:cNvPr id="5" name="Notes Placeholder 4"/>
          <p:cNvSpPr>
            <a:spLocks noGrp="1"/>
          </p:cNvSpPr>
          <p:nvPr>
            <p:ph type="body" sz="quarter" idx="3"/>
          </p:nvPr>
        </p:nvSpPr>
        <p:spPr>
          <a:xfrm>
            <a:off x="731520" y="4620579"/>
            <a:ext cx="5852160" cy="3780472"/>
          </a:xfrm>
          <a:prstGeom prst="rect">
            <a:avLst/>
          </a:prstGeom>
        </p:spPr>
        <p:txBody>
          <a:bodyPr vert="horz" lIns="96651" tIns="48326" rIns="96651" bIns="4832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7"/>
          </a:xfrm>
          <a:prstGeom prst="rect">
            <a:avLst/>
          </a:prstGeom>
        </p:spPr>
        <p:txBody>
          <a:bodyPr vert="horz" lIns="96651" tIns="48326" rIns="96651" bIns="48326"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587" y="9119475"/>
            <a:ext cx="3169920" cy="481727"/>
          </a:xfrm>
          <a:prstGeom prst="rect">
            <a:avLst/>
          </a:prstGeom>
        </p:spPr>
        <p:txBody>
          <a:bodyPr vert="horz" lIns="96651" tIns="48326" rIns="96651" bIns="48326" rtlCol="0" anchor="b"/>
          <a:lstStyle>
            <a:lvl1pPr algn="r">
              <a:defRPr sz="1200"/>
            </a:lvl1pPr>
          </a:lstStyle>
          <a:p>
            <a:fld id="{843E1F7C-99AD-4EE9-8E53-EE95C64DD97C}" type="slidenum">
              <a:rPr lang="en-US" smtClean="0"/>
              <a:t>‹#›</a:t>
            </a:fld>
            <a:endParaRPr lang="en-US" dirty="0"/>
          </a:p>
        </p:txBody>
      </p:sp>
    </p:spTree>
    <p:extLst>
      <p:ext uri="{BB962C8B-B14F-4D97-AF65-F5344CB8AC3E}">
        <p14:creationId xmlns:p14="http://schemas.microsoft.com/office/powerpoint/2010/main" val="1054305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E1F7C-99AD-4EE9-8E53-EE95C64DD97C}" type="slidenum">
              <a:rPr lang="en-US" smtClean="0"/>
              <a:t>1</a:t>
            </a:fld>
            <a:endParaRPr lang="en-US" dirty="0"/>
          </a:p>
        </p:txBody>
      </p:sp>
    </p:spTree>
    <p:extLst>
      <p:ext uri="{BB962C8B-B14F-4D97-AF65-F5344CB8AC3E}">
        <p14:creationId xmlns:p14="http://schemas.microsoft.com/office/powerpoint/2010/main" val="35699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2CB58-F495-913F-32CA-6021D6BA4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76EA9-E347-4EC1-D569-ABEA53809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C55B7C-9838-3CBB-8AE5-A5E5122D1A9C}"/>
              </a:ext>
            </a:extLst>
          </p:cNvPr>
          <p:cNvSpPr>
            <a:spLocks noGrp="1"/>
          </p:cNvSpPr>
          <p:nvPr>
            <p:ph type="sldNum" sz="quarter" idx="5"/>
          </p:nvPr>
        </p:nvSpPr>
        <p:spPr/>
        <p:txBody>
          <a:bodyPr/>
          <a:lstStyle/>
          <a:p>
            <a:fld id="{843E1F7C-99AD-4EE9-8E53-EE95C64DD97C}" type="slidenum">
              <a:rPr lang="en-US" smtClean="0"/>
              <a:t>10</a:t>
            </a:fld>
            <a:endParaRPr lang="en-US" dirty="0"/>
          </a:p>
        </p:txBody>
      </p:sp>
    </p:spTree>
    <p:extLst>
      <p:ext uri="{BB962C8B-B14F-4D97-AF65-F5344CB8AC3E}">
        <p14:creationId xmlns:p14="http://schemas.microsoft.com/office/powerpoint/2010/main" val="2130336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71421-15AC-64A7-335E-B59E9133F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AAA37-A060-865B-EF06-F7DE549E02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5CF38-42C6-6C4D-2073-ACF5312FADB2}"/>
              </a:ext>
            </a:extLst>
          </p:cNvPr>
          <p:cNvSpPr>
            <a:spLocks noGrp="1"/>
          </p:cNvSpPr>
          <p:nvPr>
            <p:ph type="body" idx="1"/>
          </p:nvPr>
        </p:nvSpPr>
        <p:spPr/>
        <p:txBody>
          <a:bodyPr/>
          <a:lstStyle/>
          <a:p>
            <a:pPr defTabSz="949239"/>
            <a:r>
              <a:rPr lang="en-US" b="0" i="0" dirty="0">
                <a:solidFill>
                  <a:srgbClr val="0D0D0D"/>
                </a:solidFill>
                <a:effectLst/>
                <a:highlight>
                  <a:srgbClr val="FFFFFF"/>
                </a:highlight>
                <a:latin typeface="Söhne"/>
              </a:rPr>
              <a:t>People often wonder why neural networks need multiple layers and how many layers are required. To understand this, we could rely on the concept of decision boundary from logistic regression to help us. Imagine we have a decision boundary in X space, the decision boundary from X neuron has a nonlinear shape as the right chart. Therefore, direct capturing the relationship from X neuron, as logistic regression does, won’t work. To overcome this challenge, we can use multiple straight lines, each representing a small part of the overall decision boundary. The creation of the intermediate separate linear decision boundary is done through creating a hidden layer. </a:t>
            </a:r>
          </a:p>
          <a:p>
            <a:endParaRPr lang="en-US" dirty="0"/>
          </a:p>
        </p:txBody>
      </p:sp>
      <p:sp>
        <p:nvSpPr>
          <p:cNvPr id="4" name="Slide Number Placeholder 3">
            <a:extLst>
              <a:ext uri="{FF2B5EF4-FFF2-40B4-BE49-F238E27FC236}">
                <a16:creationId xmlns:a16="http://schemas.microsoft.com/office/drawing/2014/main" id="{7B0FCE00-9E70-FE69-7BCF-A87429102557}"/>
              </a:ext>
            </a:extLst>
          </p:cNvPr>
          <p:cNvSpPr>
            <a:spLocks noGrp="1"/>
          </p:cNvSpPr>
          <p:nvPr>
            <p:ph type="sldNum" sz="quarter" idx="5"/>
          </p:nvPr>
        </p:nvSpPr>
        <p:spPr/>
        <p:txBody>
          <a:bodyPr/>
          <a:lstStyle/>
          <a:p>
            <a:fld id="{843E1F7C-99AD-4EE9-8E53-EE95C64DD97C}" type="slidenum">
              <a:rPr lang="en-US" smtClean="0"/>
              <a:t>11</a:t>
            </a:fld>
            <a:endParaRPr lang="en-US" dirty="0"/>
          </a:p>
        </p:txBody>
      </p:sp>
    </p:spTree>
    <p:extLst>
      <p:ext uri="{BB962C8B-B14F-4D97-AF65-F5344CB8AC3E}">
        <p14:creationId xmlns:p14="http://schemas.microsoft.com/office/powerpoint/2010/main" val="750911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C07F1-8085-E0D5-84BA-1E4D55CE0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9C10D-5D13-4ABC-FFFD-500E96EDAC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FE7CE-974F-E9EC-B7A0-1BA832CA1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759B61-E511-3807-8377-B93EB57FBEB3}"/>
              </a:ext>
            </a:extLst>
          </p:cNvPr>
          <p:cNvSpPr>
            <a:spLocks noGrp="1"/>
          </p:cNvSpPr>
          <p:nvPr>
            <p:ph type="sldNum" sz="quarter" idx="5"/>
          </p:nvPr>
        </p:nvSpPr>
        <p:spPr/>
        <p:txBody>
          <a:bodyPr/>
          <a:lstStyle/>
          <a:p>
            <a:fld id="{843E1F7C-99AD-4EE9-8E53-EE95C64DD97C}" type="slidenum">
              <a:rPr lang="en-US" smtClean="0"/>
              <a:t>12</a:t>
            </a:fld>
            <a:endParaRPr lang="en-US" dirty="0"/>
          </a:p>
        </p:txBody>
      </p:sp>
    </p:spTree>
    <p:extLst>
      <p:ext uri="{BB962C8B-B14F-4D97-AF65-F5344CB8AC3E}">
        <p14:creationId xmlns:p14="http://schemas.microsoft.com/office/powerpoint/2010/main" val="2634353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586C-BC63-E895-9DF8-0B368414E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6EB89-7C13-1B60-0074-36F715FDB8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D3D255-DA99-B8E7-BBB7-30202AC41E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115985-BC2A-FF51-3343-0B71E595BC7F}"/>
              </a:ext>
            </a:extLst>
          </p:cNvPr>
          <p:cNvSpPr>
            <a:spLocks noGrp="1"/>
          </p:cNvSpPr>
          <p:nvPr>
            <p:ph type="sldNum" sz="quarter" idx="5"/>
          </p:nvPr>
        </p:nvSpPr>
        <p:spPr/>
        <p:txBody>
          <a:bodyPr/>
          <a:lstStyle/>
          <a:p>
            <a:fld id="{843E1F7C-99AD-4EE9-8E53-EE95C64DD97C}" type="slidenum">
              <a:rPr lang="en-US" smtClean="0"/>
              <a:t>13</a:t>
            </a:fld>
            <a:endParaRPr lang="en-US" dirty="0"/>
          </a:p>
        </p:txBody>
      </p:sp>
    </p:spTree>
    <p:extLst>
      <p:ext uri="{BB962C8B-B14F-4D97-AF65-F5344CB8AC3E}">
        <p14:creationId xmlns:p14="http://schemas.microsoft.com/office/powerpoint/2010/main" val="2608754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334">
              <a:defRPr/>
            </a:pPr>
            <a:r>
              <a:rPr lang="en-US" b="0" i="0" dirty="0">
                <a:solidFill>
                  <a:srgbClr val="0D0D0D"/>
                </a:solidFill>
                <a:effectLst/>
                <a:highlight>
                  <a:srgbClr val="FFFFFF"/>
                </a:highlight>
                <a:latin typeface="Söhne"/>
              </a:rPr>
              <a:t>Neural networks have been around since 1940s, but they didn’t gain much attention until 1990s. (In the early 2000s, there were significant advancements in deep learning techniques, ) In the mid-2010s Convolutional Neural Networks became a game-changer in computer vision, which we called it CNN. CNNs have revolutionized image recognition tasks, achieving remarkable accuracy. </a:t>
            </a:r>
          </a:p>
          <a:p>
            <a:r>
              <a:rPr lang="en-US" b="0" i="0" dirty="0">
                <a:solidFill>
                  <a:srgbClr val="0D0D0D"/>
                </a:solidFill>
                <a:effectLst/>
                <a:highlight>
                  <a:srgbClr val="FFFFFF"/>
                </a:highlight>
                <a:latin typeface="Söhne"/>
              </a:rPr>
              <a:t>Transitioning from neural networks to computer vision, convolutional neural networks (CNNs) became the go-to algorithm in computer vision. Here, we aim to understand how CNNs is related to artificial neural network.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Here is a general flow of the computer vision process </a:t>
            </a:r>
          </a:p>
          <a:p>
            <a:pPr algn="l">
              <a:buFont typeface="+mj-lt"/>
              <a:buAutoNum type="arabicPeriod"/>
            </a:pPr>
            <a:r>
              <a:rPr lang="en-US" b="1" i="0" dirty="0">
                <a:solidFill>
                  <a:srgbClr val="0D0D0D"/>
                </a:solidFill>
                <a:effectLst/>
                <a:highlight>
                  <a:srgbClr val="FFFFFF"/>
                </a:highlight>
                <a:latin typeface="Söhne"/>
              </a:rPr>
              <a:t>Reading from Pixels</a:t>
            </a:r>
            <a:r>
              <a:rPr lang="en-US" b="0" i="0" dirty="0">
                <a:solidFill>
                  <a:srgbClr val="0D0D0D"/>
                </a:solidFill>
                <a:effectLst/>
                <a:highlight>
                  <a:srgbClr val="FFFFFF"/>
                </a:highlight>
                <a:latin typeface="Söhne"/>
              </a:rPr>
              <a:t>: The computer starts by reading </a:t>
            </a:r>
            <a:r>
              <a:rPr lang="en-US" b="0" i="0" dirty="0" err="1">
                <a:solidFill>
                  <a:srgbClr val="0D0D0D"/>
                </a:solidFill>
                <a:effectLst/>
                <a:highlight>
                  <a:srgbClr val="FFFFFF"/>
                </a:highlight>
                <a:latin typeface="Söhne"/>
              </a:rPr>
              <a:t>pixeles</a:t>
            </a:r>
            <a:r>
              <a:rPr lang="en-US" b="0" i="0" dirty="0">
                <a:solidFill>
                  <a:srgbClr val="0D0D0D"/>
                </a:solidFill>
                <a:effectLst/>
                <a:highlight>
                  <a:srgbClr val="FFFFFF"/>
                </a:highlight>
                <a:latin typeface="Söhne"/>
              </a:rPr>
              <a:t> from an image. It does this using a thing called a kernel, which performs a convolution transformation on the image.</a:t>
            </a:r>
          </a:p>
          <a:p>
            <a:pPr algn="l">
              <a:buFont typeface="+mj-lt"/>
              <a:buAutoNum type="arabicPeriod"/>
            </a:pPr>
            <a:r>
              <a:rPr lang="en-US" b="1" i="0" dirty="0">
                <a:solidFill>
                  <a:srgbClr val="0D0D0D"/>
                </a:solidFill>
                <a:effectLst/>
                <a:highlight>
                  <a:srgbClr val="FFFFFF"/>
                </a:highlight>
                <a:latin typeface="Söhne"/>
              </a:rPr>
              <a:t>RELU Filtering</a:t>
            </a:r>
            <a:r>
              <a:rPr lang="en-US" b="0" i="0" dirty="0">
                <a:solidFill>
                  <a:srgbClr val="0D0D0D"/>
                </a:solidFill>
                <a:effectLst/>
                <a:highlight>
                  <a:srgbClr val="FFFFFF"/>
                </a:highlight>
                <a:latin typeface="Söhne"/>
              </a:rPr>
              <a:t>: After convolution transformation, the output goes through a RELU filter, which helps identify important features in the image.</a:t>
            </a:r>
          </a:p>
          <a:p>
            <a:pPr algn="l">
              <a:buFont typeface="+mj-lt"/>
              <a:buAutoNum type="arabicPeriod"/>
            </a:pPr>
            <a:r>
              <a:rPr lang="en-US" b="1" i="0" dirty="0">
                <a:solidFill>
                  <a:srgbClr val="0D0D0D"/>
                </a:solidFill>
                <a:effectLst/>
                <a:highlight>
                  <a:srgbClr val="FFFFFF"/>
                </a:highlight>
                <a:latin typeface="Söhne"/>
              </a:rPr>
              <a:t>Flattening</a:t>
            </a:r>
            <a:r>
              <a:rPr lang="en-US" b="0" i="0" dirty="0">
                <a:solidFill>
                  <a:srgbClr val="0D0D0D"/>
                </a:solidFill>
                <a:effectLst/>
                <a:highlight>
                  <a:srgbClr val="FFFFFF"/>
                </a:highlight>
                <a:latin typeface="Söhne"/>
              </a:rPr>
              <a:t>: Next, the data is flattened from a 2D matrix to a one-dimensional vector. This makes it easier for the neural network to process.</a:t>
            </a:r>
          </a:p>
          <a:p>
            <a:pPr algn="l">
              <a:buFont typeface="+mj-lt"/>
              <a:buAutoNum type="arabicPeriod"/>
            </a:pPr>
            <a:r>
              <a:rPr lang="en-US" b="1" i="0" dirty="0">
                <a:solidFill>
                  <a:srgbClr val="0D0D0D"/>
                </a:solidFill>
                <a:effectLst/>
                <a:highlight>
                  <a:srgbClr val="FFFFFF"/>
                </a:highlight>
                <a:latin typeface="Söhne"/>
              </a:rPr>
              <a:t>Fully Connected Layer</a:t>
            </a:r>
            <a:r>
              <a:rPr lang="en-US" b="0" i="0" dirty="0">
                <a:solidFill>
                  <a:srgbClr val="0D0D0D"/>
                </a:solidFill>
                <a:effectLst/>
                <a:highlight>
                  <a:srgbClr val="FFFFFF"/>
                </a:highlight>
                <a:latin typeface="Söhne"/>
              </a:rPr>
              <a:t>: Finally, the flattened data is passed to a traditional neural network, which builds a fully connected layer.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As we can see here, the right side are still artificial neural network, what make it different is the left part which is convolutional layer. When we think of the kernel, we can view it as the weights in a neural network.</a:t>
            </a:r>
            <a:endParaRPr lang="en-US" dirty="0"/>
          </a:p>
          <a:p>
            <a:endParaRPr lang="en-US" dirty="0"/>
          </a:p>
        </p:txBody>
      </p:sp>
      <p:sp>
        <p:nvSpPr>
          <p:cNvPr id="4" name="Slide Number Placeholder 3"/>
          <p:cNvSpPr>
            <a:spLocks noGrp="1"/>
          </p:cNvSpPr>
          <p:nvPr>
            <p:ph type="sldNum" sz="quarter" idx="5"/>
          </p:nvPr>
        </p:nvSpPr>
        <p:spPr/>
        <p:txBody>
          <a:bodyPr/>
          <a:lstStyle/>
          <a:p>
            <a:fld id="{843E1F7C-99AD-4EE9-8E53-EE95C64DD97C}" type="slidenum">
              <a:rPr lang="en-US" smtClean="0"/>
              <a:t>14</a:t>
            </a:fld>
            <a:endParaRPr lang="en-US" dirty="0"/>
          </a:p>
        </p:txBody>
      </p:sp>
    </p:spTree>
    <p:extLst>
      <p:ext uri="{BB962C8B-B14F-4D97-AF65-F5344CB8AC3E}">
        <p14:creationId xmlns:p14="http://schemas.microsoft.com/office/powerpoint/2010/main" val="864394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2CB58-F495-913F-32CA-6021D6BA4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76EA9-E347-4EC1-D569-ABEA538090D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endParaRPr lang="en-US" dirty="0"/>
              </a:p>
            </p:txBody>
          </p:sp>
        </mc:Choice>
        <mc:Fallback xmlns="">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r>
                  <a:rPr lang="en-US" dirty="0">
                    <a:effectLst/>
                  </a:rPr>
                  <a:t>Let's imagine a basic convolutional neural network (CNN) at a convolution transformation, when the input image goes through the CNN, it gets multiplied by the kernel. This process results in the creation of a feature map, which contains information about specific features in the image.</a:t>
                </a:r>
              </a:p>
              <a:p>
                <a:r>
                  <a:rPr lang="en-US" dirty="0">
                    <a:effectLst/>
                  </a:rPr>
                  <a:t>In mathematical terms, the convolution multiplying is done</a:t>
                </a:r>
                <a:r>
                  <a:rPr lang="en-US" baseline="0" dirty="0">
                    <a:effectLst/>
                  </a:rPr>
                  <a:t> through using a block of image neurons, multiplied by each weight of the kernel, </a:t>
                </a:r>
                <a:r>
                  <a:rPr lang="en-US" dirty="0">
                    <a:effectLst/>
                  </a:rPr>
                  <a:t>we can represent this process as </a:t>
                </a:r>
                <a:r>
                  <a:rPr lang="en-US" i="1" dirty="0">
                    <a:effectLst/>
                    <a:latin typeface="KaTeX_Math"/>
                  </a:rPr>
                  <a:t>y</a:t>
                </a:r>
                <a:r>
                  <a:rPr lang="en-US" dirty="0">
                    <a:effectLst/>
                    <a:latin typeface="KaTeX_Main"/>
                  </a:rPr>
                  <a:t>1​</a:t>
                </a:r>
                <a:r>
                  <a:rPr lang="en-US" dirty="0">
                    <a:effectLst/>
                  </a:rPr>
                  <a:t>, where </a:t>
                </a:r>
                <a:r>
                  <a:rPr lang="en-US" i="0" kern="100">
                    <a:latin typeface="Cambria Math" panose="02040503050406030204" pitchFamily="18" charset="0"/>
                    <a:ea typeface="DengXian" panose="02010600030101010101" pitchFamily="2" charset="-122"/>
                    <a:cs typeface="Times New Roman" panose="02020603050405020304" pitchFamily="18" charset="0"/>
                  </a:rPr>
                  <a:t>𝑦_1</a:t>
                </a:r>
                <a:r>
                  <a:rPr lang="en-US" dirty="0"/>
                  <a:t> </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b="0"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𝑤〗_1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i="0" kern="100">
                    <a:latin typeface="Cambria Math" panose="02040503050406030204" pitchFamily="18" charset="0"/>
                    <a:ea typeface="Cambria Math" panose="02040503050406030204" pitchFamily="18" charset="0"/>
                    <a:cs typeface="Cambria Math" panose="02040503050406030204" pitchFamily="18" charset="0"/>
                  </a:rPr>
                  <a:t>1</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𝑤_2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i="0" kern="100">
                    <a:latin typeface="Cambria Math" panose="02040503050406030204" pitchFamily="18" charset="0"/>
                    <a:ea typeface="Cambria Math" panose="02040503050406030204" pitchFamily="18" charset="0"/>
                    <a:cs typeface="Cambria Math" panose="02040503050406030204" pitchFamily="18" charset="0"/>
                  </a:rPr>
                  <a:t>2</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a:t>
                </a:r>
                <a:r>
                  <a:rPr lang="en-US" b="0" i="0" kern="100">
                    <a:latin typeface="Cambria Math" panose="02040503050406030204" pitchFamily="18" charset="0"/>
                    <a:ea typeface="Cambria Math" panose="02040503050406030204" pitchFamily="18" charset="0"/>
                    <a:cs typeface="Cambria Math" panose="02040503050406030204" pitchFamily="18" charset="0"/>
                  </a:rPr>
                  <a:t>3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4</a:t>
                </a:r>
                <a:r>
                  <a:rPr lang="en-US" kern="100" dirty="0">
                    <a:ea typeface="DengXian" panose="02010600030101010101" pitchFamily="2" charset="-122"/>
                    <a:cs typeface="Times New Roman" panose="02020603050405020304" pitchFamily="18" charset="0"/>
                  </a:rPr>
                  <a:t> </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a:t>
                </a:r>
                <a:r>
                  <a:rPr lang="en-US" b="0" i="0" kern="100">
                    <a:latin typeface="Cambria Math" panose="02040503050406030204" pitchFamily="18" charset="0"/>
                    <a:ea typeface="Cambria Math" panose="02040503050406030204" pitchFamily="18" charset="0"/>
                    <a:cs typeface="Cambria Math" panose="02040503050406030204" pitchFamily="18" charset="0"/>
                  </a:rPr>
                  <a:t>4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5</a:t>
                </a:r>
                <a:r>
                  <a:rPr lang="en-US" b="0" i="0" dirty="0">
                    <a:solidFill>
                      <a:srgbClr val="0D0D0D"/>
                    </a:solidFill>
                    <a:effectLst/>
                    <a:highlight>
                      <a:srgbClr val="FFFFFF"/>
                    </a:highlight>
                    <a:latin typeface="Söhne"/>
                  </a:rPr>
                  <a:t>. And if we express this convolution</a:t>
                </a:r>
                <a:r>
                  <a:rPr lang="en-US" b="0" i="0" baseline="0" dirty="0">
                    <a:solidFill>
                      <a:srgbClr val="0D0D0D"/>
                    </a:solidFill>
                    <a:effectLst/>
                    <a:highlight>
                      <a:srgbClr val="FFFFFF"/>
                    </a:highlight>
                    <a:latin typeface="Söhne"/>
                  </a:rPr>
                  <a:t> transformation using one layer neuron network, we can draw this way, and only 4 inputs neurons is connected to output Y at one time. </a:t>
                </a:r>
                <a:endParaRPr lang="en-US" dirty="0">
                  <a:effectLst/>
                </a:endParaRPr>
              </a:p>
              <a:p>
                <a:endParaRPr lang="en-US" dirty="0"/>
              </a:p>
            </p:txBody>
          </p:sp>
        </mc:Fallback>
      </mc:AlternateContent>
      <p:sp>
        <p:nvSpPr>
          <p:cNvPr id="4" name="Slide Number Placeholder 3">
            <a:extLst>
              <a:ext uri="{FF2B5EF4-FFF2-40B4-BE49-F238E27FC236}">
                <a16:creationId xmlns:a16="http://schemas.microsoft.com/office/drawing/2014/main" id="{82C55B7C-9838-3CBB-8AE5-A5E5122D1A9C}"/>
              </a:ext>
            </a:extLst>
          </p:cNvPr>
          <p:cNvSpPr>
            <a:spLocks noGrp="1"/>
          </p:cNvSpPr>
          <p:nvPr>
            <p:ph type="sldNum" sz="quarter" idx="5"/>
          </p:nvPr>
        </p:nvSpPr>
        <p:spPr/>
        <p:txBody>
          <a:bodyPr/>
          <a:lstStyle/>
          <a:p>
            <a:fld id="{843E1F7C-99AD-4EE9-8E53-EE95C64DD97C}" type="slidenum">
              <a:rPr lang="en-US" smtClean="0"/>
              <a:t>15</a:t>
            </a:fld>
            <a:endParaRPr lang="en-US" dirty="0"/>
          </a:p>
        </p:txBody>
      </p:sp>
    </p:spTree>
    <p:extLst>
      <p:ext uri="{BB962C8B-B14F-4D97-AF65-F5344CB8AC3E}">
        <p14:creationId xmlns:p14="http://schemas.microsoft.com/office/powerpoint/2010/main" val="2398502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2CB58-F495-913F-32CA-6021D6BA4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76EA9-E347-4EC1-D569-ABEA538090D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pPr defTabSz="949239"/>
                <a:r>
                  <a:rPr lang="en-US" dirty="0"/>
                  <a:t>Similarly, y2 is equal to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i="1" kern="100"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2</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2</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3</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oMath>
                </a14:m>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4</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6</m:t>
                        </m:r>
                      </m:sub>
                    </m:sSub>
                  </m:oMath>
                </a14:m>
                <a:r>
                  <a:rPr lang="en-US" dirty="0"/>
                  <a:t>. And we can see our connections are moving down.</a:t>
                </a:r>
              </a:p>
              <a:p>
                <a:endParaRPr lang="en-US" dirty="0"/>
              </a:p>
            </p:txBody>
          </p:sp>
        </mc:Choice>
        <mc:Fallback xmlns="">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pPr defTabSz="949239"/>
                <a:r>
                  <a:rPr lang="en-US" dirty="0"/>
                  <a:t>Similarly, y2 is equal to </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b="0"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𝑤〗_1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2</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𝑤_2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3</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a:t>
                </a:r>
                <a:r>
                  <a:rPr lang="en-US" b="0" i="0" kern="100">
                    <a:latin typeface="Cambria Math" panose="02040503050406030204" pitchFamily="18" charset="0"/>
                    <a:ea typeface="Cambria Math" panose="02040503050406030204" pitchFamily="18" charset="0"/>
                    <a:cs typeface="Cambria Math" panose="02040503050406030204" pitchFamily="18" charset="0"/>
                  </a:rPr>
                  <a:t>3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5</a:t>
                </a:r>
                <a:r>
                  <a:rPr lang="en-US" kern="100" dirty="0">
                    <a:ea typeface="DengXian" panose="02010600030101010101" pitchFamily="2" charset="-122"/>
                    <a:cs typeface="Times New Roman" panose="02020603050405020304" pitchFamily="18" charset="0"/>
                  </a:rPr>
                  <a:t> </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a:t>
                </a:r>
                <a:r>
                  <a:rPr lang="en-US" b="0" i="0" kern="100">
                    <a:latin typeface="Cambria Math" panose="02040503050406030204" pitchFamily="18" charset="0"/>
                    <a:ea typeface="Cambria Math" panose="02040503050406030204" pitchFamily="18" charset="0"/>
                    <a:cs typeface="Cambria Math" panose="02040503050406030204" pitchFamily="18" charset="0"/>
                  </a:rPr>
                  <a:t>4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6</a:t>
                </a:r>
                <a:r>
                  <a:rPr lang="en-US" dirty="0"/>
                  <a:t>. And we can see we are moving down the connections.</a:t>
                </a:r>
              </a:p>
              <a:p>
                <a:endParaRPr lang="en-US" dirty="0"/>
              </a:p>
            </p:txBody>
          </p:sp>
        </mc:Fallback>
      </mc:AlternateContent>
      <p:sp>
        <p:nvSpPr>
          <p:cNvPr id="4" name="Slide Number Placeholder 3">
            <a:extLst>
              <a:ext uri="{FF2B5EF4-FFF2-40B4-BE49-F238E27FC236}">
                <a16:creationId xmlns:a16="http://schemas.microsoft.com/office/drawing/2014/main" id="{82C55B7C-9838-3CBB-8AE5-A5E5122D1A9C}"/>
              </a:ext>
            </a:extLst>
          </p:cNvPr>
          <p:cNvSpPr>
            <a:spLocks noGrp="1"/>
          </p:cNvSpPr>
          <p:nvPr>
            <p:ph type="sldNum" sz="quarter" idx="5"/>
          </p:nvPr>
        </p:nvSpPr>
        <p:spPr/>
        <p:txBody>
          <a:bodyPr/>
          <a:lstStyle/>
          <a:p>
            <a:fld id="{843E1F7C-99AD-4EE9-8E53-EE95C64DD97C}" type="slidenum">
              <a:rPr lang="en-US" smtClean="0"/>
              <a:t>16</a:t>
            </a:fld>
            <a:endParaRPr lang="en-US" dirty="0"/>
          </a:p>
        </p:txBody>
      </p:sp>
    </p:spTree>
    <p:extLst>
      <p:ext uri="{BB962C8B-B14F-4D97-AF65-F5344CB8AC3E}">
        <p14:creationId xmlns:p14="http://schemas.microsoft.com/office/powerpoint/2010/main" val="1346406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2CB58-F495-913F-32CA-6021D6BA4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76EA9-E347-4EC1-D569-ABEA538090D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endParaRPr lang="en-US" dirty="0"/>
              </a:p>
            </p:txBody>
          </p:sp>
        </mc:Choice>
        <mc:Fallback xmlns="">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pPr defTabSz="949239"/>
                <a:r>
                  <a:rPr lang="en-US" dirty="0"/>
                  <a:t>Similarly, y3 is equal to </a:t>
                </a:r>
                <a:r>
                  <a:rPr lang="en-US" i="0" kern="100">
                    <a:latin typeface="Cambria Math" panose="02040503050406030204" pitchFamily="18" charset="0"/>
                    <a:ea typeface="DengXian" panose="02010600030101010101" pitchFamily="2" charset="-122"/>
                    <a:cs typeface="Times New Roman" panose="02020603050405020304" pitchFamily="18" charset="0"/>
                  </a:rPr>
                  <a:t>𝑦_3</a:t>
                </a:r>
                <a:r>
                  <a:rPr lang="en-US" dirty="0"/>
                  <a:t> </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b="0"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𝑤〗_1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4</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𝑤_2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5</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a:t>
                </a:r>
                <a:r>
                  <a:rPr lang="en-US" b="0" i="0" kern="100">
                    <a:latin typeface="Cambria Math" panose="02040503050406030204" pitchFamily="18" charset="0"/>
                    <a:ea typeface="Cambria Math" panose="02040503050406030204" pitchFamily="18" charset="0"/>
                    <a:cs typeface="Cambria Math" panose="02040503050406030204" pitchFamily="18" charset="0"/>
                  </a:rPr>
                  <a:t>3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7</a:t>
                </a:r>
                <a:r>
                  <a:rPr lang="en-US" kern="100" dirty="0">
                    <a:ea typeface="DengXian" panose="02010600030101010101" pitchFamily="2" charset="-122"/>
                    <a:cs typeface="Times New Roman" panose="02020603050405020304" pitchFamily="18" charset="0"/>
                  </a:rPr>
                  <a:t> </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a:t>
                </a:r>
                <a:r>
                  <a:rPr lang="en-US" b="0" i="0" kern="100">
                    <a:latin typeface="Cambria Math" panose="02040503050406030204" pitchFamily="18" charset="0"/>
                    <a:ea typeface="Cambria Math" panose="02040503050406030204" pitchFamily="18" charset="0"/>
                    <a:cs typeface="Cambria Math" panose="02040503050406030204" pitchFamily="18" charset="0"/>
                  </a:rPr>
                  <a:t>4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8</a:t>
                </a:r>
                <a:r>
                  <a:rPr lang="en-US" dirty="0"/>
                  <a:t>. We keep going down the connection. </a:t>
                </a:r>
              </a:p>
              <a:p>
                <a:endParaRPr lang="en-US" dirty="0"/>
              </a:p>
            </p:txBody>
          </p:sp>
        </mc:Fallback>
      </mc:AlternateContent>
      <p:sp>
        <p:nvSpPr>
          <p:cNvPr id="4" name="Slide Number Placeholder 3">
            <a:extLst>
              <a:ext uri="{FF2B5EF4-FFF2-40B4-BE49-F238E27FC236}">
                <a16:creationId xmlns:a16="http://schemas.microsoft.com/office/drawing/2014/main" id="{82C55B7C-9838-3CBB-8AE5-A5E5122D1A9C}"/>
              </a:ext>
            </a:extLst>
          </p:cNvPr>
          <p:cNvSpPr>
            <a:spLocks noGrp="1"/>
          </p:cNvSpPr>
          <p:nvPr>
            <p:ph type="sldNum" sz="quarter" idx="5"/>
          </p:nvPr>
        </p:nvSpPr>
        <p:spPr/>
        <p:txBody>
          <a:bodyPr/>
          <a:lstStyle/>
          <a:p>
            <a:fld id="{843E1F7C-99AD-4EE9-8E53-EE95C64DD97C}" type="slidenum">
              <a:rPr lang="en-US" smtClean="0"/>
              <a:t>17</a:t>
            </a:fld>
            <a:endParaRPr lang="en-US" dirty="0"/>
          </a:p>
        </p:txBody>
      </p:sp>
    </p:spTree>
    <p:extLst>
      <p:ext uri="{BB962C8B-B14F-4D97-AF65-F5344CB8AC3E}">
        <p14:creationId xmlns:p14="http://schemas.microsoft.com/office/powerpoint/2010/main" val="1598272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2CB58-F495-913F-32CA-6021D6BA4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76EA9-E347-4EC1-D569-ABEA538090D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endParaRPr lang="en-US" dirty="0"/>
              </a:p>
            </p:txBody>
          </p:sp>
        </mc:Choice>
        <mc:Fallback xmlns="">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pPr defTabSz="949239"/>
                <a:r>
                  <a:rPr lang="en-US" dirty="0"/>
                  <a:t>Finally, y4 is equal to </a:t>
                </a:r>
                <a:r>
                  <a:rPr lang="en-US" i="0" kern="100">
                    <a:latin typeface="Cambria Math" panose="02040503050406030204" pitchFamily="18" charset="0"/>
                    <a:ea typeface="DengXian" panose="02010600030101010101" pitchFamily="2" charset="-122"/>
                    <a:cs typeface="Times New Roman" panose="02020603050405020304" pitchFamily="18" charset="0"/>
                  </a:rPr>
                  <a:t>𝑦_4</a:t>
                </a:r>
                <a:r>
                  <a:rPr lang="en-US" dirty="0"/>
                  <a:t> </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b="0"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𝑤〗_1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5</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𝑤_2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6</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a:t>
                </a:r>
                <a:r>
                  <a:rPr lang="en-US" b="0" i="0" kern="100">
                    <a:latin typeface="Cambria Math" panose="02040503050406030204" pitchFamily="18" charset="0"/>
                    <a:ea typeface="Cambria Math" panose="02040503050406030204" pitchFamily="18" charset="0"/>
                    <a:cs typeface="Cambria Math" panose="02040503050406030204" pitchFamily="18" charset="0"/>
                  </a:rPr>
                  <a:t>3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8</a:t>
                </a:r>
                <a:r>
                  <a:rPr lang="en-US" kern="100" dirty="0">
                    <a:ea typeface="DengXian" panose="02010600030101010101" pitchFamily="2" charset="-122"/>
                    <a:cs typeface="Times New Roman" panose="02020603050405020304" pitchFamily="18" charset="0"/>
                  </a:rPr>
                  <a:t> </a:t>
                </a:r>
                <a:r>
                  <a:rPr lang="en-US" i="0" kern="100">
                    <a:latin typeface="Cambria Math" panose="02040503050406030204" pitchFamily="18" charset="0"/>
                    <a:ea typeface="DengXian" panose="02010600030101010101" pitchFamily="2" charset="-122"/>
                    <a:cs typeface="Times New Roman" panose="02020603050405020304" pitchFamily="18" charset="0"/>
                  </a:rPr>
                  <a:t>+</a:t>
                </a:r>
                <a:r>
                  <a:rPr lang="en-US" i="0" kern="100">
                    <a:latin typeface="Cambria Math" panose="02040503050406030204" pitchFamily="18" charset="0"/>
                    <a:ea typeface="Cambria Math" panose="02040503050406030204" pitchFamily="18" charset="0"/>
                    <a:cs typeface="Cambria Math" panose="02040503050406030204" pitchFamily="18" charset="0"/>
                  </a:rPr>
                  <a:t>𝑤_</a:t>
                </a:r>
                <a:r>
                  <a:rPr lang="en-US" b="0" i="0" kern="100">
                    <a:latin typeface="Cambria Math" panose="02040503050406030204" pitchFamily="18" charset="0"/>
                    <a:ea typeface="Cambria Math" panose="02040503050406030204" pitchFamily="18" charset="0"/>
                    <a:cs typeface="Cambria Math" panose="02040503050406030204" pitchFamily="18" charset="0"/>
                  </a:rPr>
                  <a:t>4 </a:t>
                </a:r>
                <a:r>
                  <a:rPr lang="en-US" i="0" kern="100">
                    <a:latin typeface="Cambria Math" panose="02040503050406030204" pitchFamily="18" charset="0"/>
                    <a:ea typeface="DengXian" panose="02010600030101010101" pitchFamily="2" charset="-122"/>
                    <a:cs typeface="Times New Roman" panose="02020603050405020304" pitchFamily="18" charset="0"/>
                  </a:rPr>
                  <a:t>𝑥_</a:t>
                </a:r>
                <a:r>
                  <a:rPr lang="en-US" b="0" i="0" kern="100">
                    <a:latin typeface="Cambria Math" panose="02040503050406030204" pitchFamily="18" charset="0"/>
                    <a:ea typeface="DengXian" panose="02010600030101010101" pitchFamily="2" charset="-122"/>
                    <a:cs typeface="Times New Roman" panose="02020603050405020304" pitchFamily="18" charset="0"/>
                  </a:rPr>
                  <a:t>9</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82C55B7C-9838-3CBB-8AE5-A5E5122D1A9C}"/>
              </a:ext>
            </a:extLst>
          </p:cNvPr>
          <p:cNvSpPr>
            <a:spLocks noGrp="1"/>
          </p:cNvSpPr>
          <p:nvPr>
            <p:ph type="sldNum" sz="quarter" idx="5"/>
          </p:nvPr>
        </p:nvSpPr>
        <p:spPr/>
        <p:txBody>
          <a:bodyPr/>
          <a:lstStyle/>
          <a:p>
            <a:fld id="{843E1F7C-99AD-4EE9-8E53-EE95C64DD97C}" type="slidenum">
              <a:rPr lang="en-US" smtClean="0"/>
              <a:t>18</a:t>
            </a:fld>
            <a:endParaRPr lang="en-US" dirty="0"/>
          </a:p>
        </p:txBody>
      </p:sp>
    </p:spTree>
    <p:extLst>
      <p:ext uri="{BB962C8B-B14F-4D97-AF65-F5344CB8AC3E}">
        <p14:creationId xmlns:p14="http://schemas.microsoft.com/office/powerpoint/2010/main" val="720229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2CB58-F495-913F-32CA-6021D6BA4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76EA9-E347-4EC1-D569-ABEA53809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C55B7C-9838-3CBB-8AE5-A5E5122D1A9C}"/>
              </a:ext>
            </a:extLst>
          </p:cNvPr>
          <p:cNvSpPr>
            <a:spLocks noGrp="1"/>
          </p:cNvSpPr>
          <p:nvPr>
            <p:ph type="sldNum" sz="quarter" idx="5"/>
          </p:nvPr>
        </p:nvSpPr>
        <p:spPr/>
        <p:txBody>
          <a:bodyPr/>
          <a:lstStyle/>
          <a:p>
            <a:fld id="{843E1F7C-99AD-4EE9-8E53-EE95C64DD97C}" type="slidenum">
              <a:rPr lang="en-US" smtClean="0"/>
              <a:t>19</a:t>
            </a:fld>
            <a:endParaRPr lang="en-US" dirty="0"/>
          </a:p>
        </p:txBody>
      </p:sp>
    </p:spTree>
    <p:extLst>
      <p:ext uri="{BB962C8B-B14F-4D97-AF65-F5344CB8AC3E}">
        <p14:creationId xmlns:p14="http://schemas.microsoft.com/office/powerpoint/2010/main" val="280106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72B4-905D-1452-0E5D-ACDA68B5E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C24AA-343D-43D2-BECD-CA9E0409B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BB165-E3A2-D178-35EB-AF737C7E67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8BEED2-BF65-063B-5C40-28D465C59F09}"/>
              </a:ext>
            </a:extLst>
          </p:cNvPr>
          <p:cNvSpPr>
            <a:spLocks noGrp="1"/>
          </p:cNvSpPr>
          <p:nvPr>
            <p:ph type="sldNum" sz="quarter" idx="5"/>
          </p:nvPr>
        </p:nvSpPr>
        <p:spPr/>
        <p:txBody>
          <a:bodyPr/>
          <a:lstStyle/>
          <a:p>
            <a:fld id="{843E1F7C-99AD-4EE9-8E53-EE95C64DD97C}" type="slidenum">
              <a:rPr lang="en-US" smtClean="0"/>
              <a:t>2</a:t>
            </a:fld>
            <a:endParaRPr lang="en-US" dirty="0"/>
          </a:p>
        </p:txBody>
      </p:sp>
    </p:spTree>
    <p:extLst>
      <p:ext uri="{BB962C8B-B14F-4D97-AF65-F5344CB8AC3E}">
        <p14:creationId xmlns:p14="http://schemas.microsoft.com/office/powerpoint/2010/main" val="3231059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2CB58-F495-913F-32CA-6021D6BA4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76EA9-E347-4EC1-D569-ABEA53809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pPr algn="l"/>
            <a:endParaRPr lang="en-US" b="0" i="0" dirty="0">
              <a:solidFill>
                <a:srgbClr val="0D0D0D"/>
              </a:solidFill>
              <a:effectLst/>
              <a:highlight>
                <a:srgbClr val="FFFFFF"/>
              </a:highlight>
              <a:latin typeface="Söhne"/>
            </a:endParaRPr>
          </a:p>
          <a:p>
            <a:endParaRPr lang="en-US" dirty="0"/>
          </a:p>
        </p:txBody>
      </p:sp>
      <p:sp>
        <p:nvSpPr>
          <p:cNvPr id="4" name="Slide Number Placeholder 3">
            <a:extLst>
              <a:ext uri="{FF2B5EF4-FFF2-40B4-BE49-F238E27FC236}">
                <a16:creationId xmlns:a16="http://schemas.microsoft.com/office/drawing/2014/main" id="{82C55B7C-9838-3CBB-8AE5-A5E5122D1A9C}"/>
              </a:ext>
            </a:extLst>
          </p:cNvPr>
          <p:cNvSpPr>
            <a:spLocks noGrp="1"/>
          </p:cNvSpPr>
          <p:nvPr>
            <p:ph type="sldNum" sz="quarter" idx="5"/>
          </p:nvPr>
        </p:nvSpPr>
        <p:spPr/>
        <p:txBody>
          <a:bodyPr/>
          <a:lstStyle/>
          <a:p>
            <a:fld id="{843E1F7C-99AD-4EE9-8E53-EE95C64DD97C}" type="slidenum">
              <a:rPr lang="en-US" smtClean="0"/>
              <a:t>20</a:t>
            </a:fld>
            <a:endParaRPr lang="en-US" dirty="0"/>
          </a:p>
        </p:txBody>
      </p:sp>
    </p:spTree>
    <p:extLst>
      <p:ext uri="{BB962C8B-B14F-4D97-AF65-F5344CB8AC3E}">
        <p14:creationId xmlns:p14="http://schemas.microsoft.com/office/powerpoint/2010/main" val="4202501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2CB58-F495-913F-32CA-6021D6BA4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76EA9-E347-4EC1-D569-ABEA53809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B547D-26CD-858D-9B50-0903123DFD09}"/>
              </a:ext>
            </a:extLst>
          </p:cNvPr>
          <p:cNvSpPr>
            <a:spLocks noGrp="1"/>
          </p:cNvSpPr>
          <p:nvPr>
            <p:ph type="body" idx="1"/>
          </p:nvPr>
        </p:nvSpPr>
        <p:spPr/>
        <p:txBody>
          <a:bodyPr/>
          <a:lstStyle/>
          <a:p>
            <a:r>
              <a:rPr lang="en-US" b="0" i="0" dirty="0">
                <a:solidFill>
                  <a:srgbClr val="0D0D0D"/>
                </a:solidFill>
                <a:effectLst/>
                <a:highlight>
                  <a:srgbClr val="FFFFFF"/>
                </a:highlight>
                <a:latin typeface="Söhne"/>
              </a:rPr>
              <a:t>Previously, we already know each y is a result of convolution multiplying between kernel W and input feature X. We can calculate the local gradient of y with respect to each weight, go to the board to talk***, then we use this to replace that global loss gradient equation, If we rewrite that using convolution operation, and we notice the loss gradient to weight is the convolutional multiplying between input feature X and loss function with respect to y, *** go to the board to explain. once we got this, we can use it in the weight adjustment function.  What is interesting here is no matter in the forward activation or the back-propagation of loss, we both have this X here, and both can be express through the convolutional form. </a:t>
            </a:r>
          </a:p>
          <a:p>
            <a:endParaRPr lang="en-US" b="0" i="0" dirty="0">
              <a:solidFill>
                <a:srgbClr val="0D0D0D"/>
              </a:solidFill>
              <a:effectLst/>
              <a:highlight>
                <a:srgbClr val="FFFFFF"/>
              </a:highlight>
              <a:latin typeface="Söhne"/>
            </a:endParaRPr>
          </a:p>
          <a:p>
            <a:endParaRPr lang="en-US" dirty="0"/>
          </a:p>
        </p:txBody>
      </p:sp>
      <p:sp>
        <p:nvSpPr>
          <p:cNvPr id="4" name="Slide Number Placeholder 3">
            <a:extLst>
              <a:ext uri="{FF2B5EF4-FFF2-40B4-BE49-F238E27FC236}">
                <a16:creationId xmlns:a16="http://schemas.microsoft.com/office/drawing/2014/main" id="{82C55B7C-9838-3CBB-8AE5-A5E5122D1A9C}"/>
              </a:ext>
            </a:extLst>
          </p:cNvPr>
          <p:cNvSpPr>
            <a:spLocks noGrp="1"/>
          </p:cNvSpPr>
          <p:nvPr>
            <p:ph type="sldNum" sz="quarter" idx="5"/>
          </p:nvPr>
        </p:nvSpPr>
        <p:spPr/>
        <p:txBody>
          <a:bodyPr/>
          <a:lstStyle/>
          <a:p>
            <a:fld id="{843E1F7C-99AD-4EE9-8E53-EE95C64DD97C}" type="slidenum">
              <a:rPr lang="en-US" smtClean="0"/>
              <a:t>21</a:t>
            </a:fld>
            <a:endParaRPr lang="en-US" dirty="0"/>
          </a:p>
        </p:txBody>
      </p:sp>
    </p:spTree>
    <p:extLst>
      <p:ext uri="{BB962C8B-B14F-4D97-AF65-F5344CB8AC3E}">
        <p14:creationId xmlns:p14="http://schemas.microsoft.com/office/powerpoint/2010/main" val="175270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E1F7C-99AD-4EE9-8E53-EE95C64DD97C}" type="slidenum">
              <a:rPr lang="en-US" smtClean="0"/>
              <a:t>22</a:t>
            </a:fld>
            <a:endParaRPr lang="en-US" dirty="0"/>
          </a:p>
        </p:txBody>
      </p:sp>
    </p:spTree>
    <p:extLst>
      <p:ext uri="{BB962C8B-B14F-4D97-AF65-F5344CB8AC3E}">
        <p14:creationId xmlns:p14="http://schemas.microsoft.com/office/powerpoint/2010/main" val="577671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3E1F7C-99AD-4EE9-8E53-EE95C64DD97C}" type="slidenum">
              <a:rPr lang="en-US" smtClean="0"/>
              <a:t>23</a:t>
            </a:fld>
            <a:endParaRPr lang="en-US" dirty="0"/>
          </a:p>
        </p:txBody>
      </p:sp>
    </p:spTree>
    <p:extLst>
      <p:ext uri="{BB962C8B-B14F-4D97-AF65-F5344CB8AC3E}">
        <p14:creationId xmlns:p14="http://schemas.microsoft.com/office/powerpoint/2010/main" val="151964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72B4-905D-1452-0E5D-ACDA68B5E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C24AA-343D-43D2-BECD-CA9E0409B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BB165-E3A2-D178-35EB-AF737C7E67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8BEED2-BF65-063B-5C40-28D465C59F09}"/>
              </a:ext>
            </a:extLst>
          </p:cNvPr>
          <p:cNvSpPr>
            <a:spLocks noGrp="1"/>
          </p:cNvSpPr>
          <p:nvPr>
            <p:ph type="sldNum" sz="quarter" idx="5"/>
          </p:nvPr>
        </p:nvSpPr>
        <p:spPr/>
        <p:txBody>
          <a:bodyPr/>
          <a:lstStyle/>
          <a:p>
            <a:fld id="{843E1F7C-99AD-4EE9-8E53-EE95C64DD97C}" type="slidenum">
              <a:rPr lang="en-US" smtClean="0"/>
              <a:t>3</a:t>
            </a:fld>
            <a:endParaRPr lang="en-US" dirty="0"/>
          </a:p>
        </p:txBody>
      </p:sp>
    </p:spTree>
    <p:extLst>
      <p:ext uri="{BB962C8B-B14F-4D97-AF65-F5344CB8AC3E}">
        <p14:creationId xmlns:p14="http://schemas.microsoft.com/office/powerpoint/2010/main" val="363672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71916-7886-996E-C8F0-5F05E89F85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F2C82-7F4C-AC32-7BEB-3281912F11E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A724EB6-BA1C-EB0D-953D-C6385701FC44}"/>
                  </a:ext>
                </a:extLst>
              </p:cNvPr>
              <p:cNvSpPr>
                <a:spLocks noGrp="1"/>
              </p:cNvSpPr>
              <p:nvPr>
                <p:ph type="body" idx="1"/>
              </p:nvPr>
            </p:nvSpPr>
            <p:spPr/>
            <p:txBody>
              <a:bodyPr/>
              <a:lstStyle/>
              <a:p>
                <a:endParaRPr lang="en-US" dirty="0"/>
              </a:p>
            </p:txBody>
          </p:sp>
        </mc:Choice>
        <mc:Fallback xmlns="">
          <p:sp>
            <p:nvSpPr>
              <p:cNvPr id="3" name="Notes Placeholder 2">
                <a:extLst>
                  <a:ext uri="{FF2B5EF4-FFF2-40B4-BE49-F238E27FC236}">
                    <a16:creationId xmlns:a16="http://schemas.microsoft.com/office/drawing/2014/main" id="{7A724EB6-BA1C-EB0D-953D-C6385701FC44}"/>
                  </a:ext>
                </a:extLst>
              </p:cNvPr>
              <p:cNvSpPr>
                <a:spLocks noGrp="1"/>
              </p:cNvSpPr>
              <p:nvPr>
                <p:ph type="body" idx="1"/>
              </p:nvPr>
            </p:nvSpPr>
            <p:spPr/>
            <p:txBody>
              <a:bodyPr/>
              <a:lstStyle/>
              <a:p>
                <a:pPr defTabSz="949239"/>
                <a:r>
                  <a:rPr lang="en-US" b="0" i="0" dirty="0">
                    <a:solidFill>
                      <a:srgbClr val="0D0D0D"/>
                    </a:solidFill>
                    <a:effectLst/>
                    <a:highlight>
                      <a:srgbClr val="FFFFFF"/>
                    </a:highlight>
                    <a:latin typeface="Söhne"/>
                  </a:rPr>
                  <a:t>First, let’s understand the mathematical meaning of W by x in 2-dimensional space. In geometry, when we add two vectors,</a:t>
                </a:r>
                <a:r>
                  <a:rPr lang="en-US" dirty="0">
                    <a:solidFill>
                      <a:srgbClr val="836967"/>
                    </a:solidFill>
                  </a:rPr>
                  <a:t> </a:t>
                </a:r>
                <a:r>
                  <a:rPr lang="en-US" i="0">
                    <a:latin typeface="Cambria Math" panose="02040503050406030204" pitchFamily="18" charset="0"/>
                  </a:rPr>
                  <a:t>𝑤</a:t>
                </a:r>
                <a:r>
                  <a:rPr lang="en-US" i="0">
                    <a:solidFill>
                      <a:srgbClr val="836967"/>
                    </a:solidFill>
                    <a:latin typeface="Cambria Math" panose="02040503050406030204" pitchFamily="18" charset="0"/>
                  </a:rPr>
                  <a:t>_</a:t>
                </a:r>
                <a:r>
                  <a:rPr lang="en-US" i="0">
                    <a:latin typeface="Cambria Math" panose="02040503050406030204" pitchFamily="18" charset="0"/>
                  </a:rPr>
                  <a:t>1 (</a:t>
                </a:r>
                <a:r>
                  <a:rPr lang="en-US" b="0" i="0">
                    <a:latin typeface="Cambria Math" panose="02040503050406030204" pitchFamily="18" charset="0"/>
                  </a:rPr>
                  <a:t>𝑥_</a:t>
                </a:r>
                <a:r>
                  <a:rPr lang="en-US" i="0">
                    <a:latin typeface="Cambria Math" panose="02040503050406030204" pitchFamily="18" charset="0"/>
                  </a:rPr>
                  <a:t>1 ) ⃗+𝑤</a:t>
                </a:r>
                <a:r>
                  <a:rPr lang="en-US" i="0">
                    <a:solidFill>
                      <a:srgbClr val="836967"/>
                    </a:solidFill>
                    <a:latin typeface="Cambria Math" panose="02040503050406030204" pitchFamily="18" charset="0"/>
                  </a:rPr>
                  <a:t>_</a:t>
                </a:r>
                <a:r>
                  <a:rPr lang="en-US" i="0">
                    <a:latin typeface="Cambria Math" panose="02040503050406030204" pitchFamily="18" charset="0"/>
                  </a:rPr>
                  <a:t>2 (𝑥_</a:t>
                </a:r>
                <a:r>
                  <a:rPr lang="en-US" b="0" i="0">
                    <a:latin typeface="Cambria Math" panose="02040503050406030204" pitchFamily="18" charset="0"/>
                  </a:rPr>
                  <a:t>2 ) ⃗</a:t>
                </a:r>
                <a:r>
                  <a:rPr lang="en-US" b="0" i="0" dirty="0">
                    <a:solidFill>
                      <a:srgbClr val="0D0D0D"/>
                    </a:solidFill>
                    <a:effectLst/>
                    <a:highlight>
                      <a:srgbClr val="FFFFFF"/>
                    </a:highlight>
                    <a:latin typeface="Söhne"/>
                  </a:rPr>
                  <a:t> , let’s call them A bar and B bar, A bar has a size of </a:t>
                </a:r>
                <a:r>
                  <a:rPr lang="en-US" b="0" i="1" dirty="0">
                    <a:solidFill>
                      <a:srgbClr val="0D0D0D"/>
                    </a:solidFill>
                    <a:effectLst/>
                    <a:highlight>
                      <a:srgbClr val="FFFFFF"/>
                    </a:highlight>
                    <a:latin typeface="KaTeX_Math"/>
                  </a:rPr>
                  <a:t>W</a:t>
                </a:r>
                <a:r>
                  <a:rPr lang="en-US" b="0" i="0" dirty="0">
                    <a:solidFill>
                      <a:srgbClr val="0D0D0D"/>
                    </a:solidFill>
                    <a:effectLst/>
                    <a:highlight>
                      <a:srgbClr val="FFFFFF"/>
                    </a:highlight>
                    <a:latin typeface="KaTeX_Main"/>
                  </a:rPr>
                  <a:t>1​</a:t>
                </a:r>
                <a:r>
                  <a:rPr lang="en-US" b="0" i="0" dirty="0">
                    <a:solidFill>
                      <a:srgbClr val="0D0D0D"/>
                    </a:solidFill>
                    <a:effectLst/>
                    <a:highlight>
                      <a:srgbClr val="FFFFFF"/>
                    </a:highlight>
                    <a:latin typeface="Söhne"/>
                  </a:rPr>
                  <a:t> and </a:t>
                </a:r>
                <a:r>
                  <a:rPr lang="en-US" b="0" i="0" dirty="0">
                    <a:solidFill>
                      <a:srgbClr val="0D0D0D"/>
                    </a:solidFill>
                    <a:effectLst/>
                    <a:highlight>
                      <a:srgbClr val="FFFFFF"/>
                    </a:highlight>
                    <a:latin typeface="KaTeX_Main"/>
                  </a:rPr>
                  <a:t>a direction of</a:t>
                </a:r>
                <a:r>
                  <a:rPr lang="en-US" b="0" i="0" baseline="0" dirty="0">
                    <a:solidFill>
                      <a:srgbClr val="0D0D0D"/>
                    </a:solidFill>
                    <a:effectLst/>
                    <a:highlight>
                      <a:srgbClr val="FFFFFF"/>
                    </a:highlight>
                    <a:latin typeface="KaTeX_Main"/>
                  </a:rPr>
                  <a:t> </a:t>
                </a:r>
                <a:r>
                  <a:rPr lang="en-US" b="0" i="0" dirty="0">
                    <a:solidFill>
                      <a:srgbClr val="0D0D0D"/>
                    </a:solidFill>
                    <a:effectLst/>
                    <a:highlight>
                      <a:srgbClr val="FFFFFF"/>
                    </a:highlight>
                    <a:latin typeface="KaTeX_Main"/>
                  </a:rPr>
                  <a:t>X1, while B bar </a:t>
                </a:r>
                <a:r>
                  <a:rPr lang="en-US" b="0" i="0" dirty="0">
                    <a:solidFill>
                      <a:srgbClr val="0D0D0D"/>
                    </a:solidFill>
                    <a:effectLst/>
                    <a:highlight>
                      <a:srgbClr val="FFFFFF"/>
                    </a:highlight>
                    <a:latin typeface="Söhne"/>
                  </a:rPr>
                  <a:t>has a size of </a:t>
                </a:r>
                <a:r>
                  <a:rPr lang="en-US" b="0" i="1" dirty="0">
                    <a:solidFill>
                      <a:srgbClr val="0D0D0D"/>
                    </a:solidFill>
                    <a:effectLst/>
                    <a:highlight>
                      <a:srgbClr val="FFFFFF"/>
                    </a:highlight>
                    <a:latin typeface="KaTeX_Math"/>
                  </a:rPr>
                  <a:t>W</a:t>
                </a:r>
                <a:r>
                  <a:rPr lang="en-US" b="0" i="0" dirty="0">
                    <a:solidFill>
                      <a:srgbClr val="0D0D0D"/>
                    </a:solidFill>
                    <a:effectLst/>
                    <a:highlight>
                      <a:srgbClr val="FFFFFF"/>
                    </a:highlight>
                    <a:latin typeface="KaTeX_Main"/>
                  </a:rPr>
                  <a:t>2​</a:t>
                </a:r>
                <a:r>
                  <a:rPr lang="en-US" b="0" i="0" dirty="0">
                    <a:solidFill>
                      <a:srgbClr val="0D0D0D"/>
                    </a:solidFill>
                    <a:effectLst/>
                    <a:highlight>
                      <a:srgbClr val="FFFFFF"/>
                    </a:highlight>
                    <a:latin typeface="Söhne"/>
                  </a:rPr>
                  <a:t> and </a:t>
                </a:r>
                <a:r>
                  <a:rPr lang="en-US" b="0" i="0" dirty="0">
                    <a:solidFill>
                      <a:srgbClr val="0D0D0D"/>
                    </a:solidFill>
                    <a:effectLst/>
                    <a:highlight>
                      <a:srgbClr val="FFFFFF"/>
                    </a:highlight>
                    <a:latin typeface="KaTeX_Main"/>
                  </a:rPr>
                  <a:t>a direction of X2.</a:t>
                </a:r>
                <a:r>
                  <a:rPr lang="en-US" b="0" i="0" dirty="0">
                    <a:solidFill>
                      <a:srgbClr val="0D0D0D"/>
                    </a:solidFill>
                    <a:effectLst/>
                    <a:highlight>
                      <a:srgbClr val="FFFFFF"/>
                    </a:highlight>
                    <a:latin typeface="Söhne"/>
                  </a:rPr>
                  <a:t> By adding these two vectors together, we create a single vector, w bar,  with the direction pointing from the origin to point </a:t>
                </a:r>
                <a:r>
                  <a:rPr lang="en-US" b="0" i="0" dirty="0">
                    <a:solidFill>
                      <a:srgbClr val="0D0D0D"/>
                    </a:solidFill>
                    <a:effectLst/>
                    <a:highlight>
                      <a:srgbClr val="FFFFFF"/>
                    </a:highlight>
                    <a:latin typeface="KaTeX_Main"/>
                  </a:rPr>
                  <a:t>B</a:t>
                </a:r>
                <a:r>
                  <a:rPr lang="en-US" b="0" i="0" dirty="0">
                    <a:solidFill>
                      <a:srgbClr val="0D0D0D"/>
                    </a:solidFill>
                    <a:effectLst/>
                    <a:highlight>
                      <a:srgbClr val="FFFFFF"/>
                    </a:highlight>
                    <a:latin typeface="Söhne"/>
                  </a:rPr>
                  <a:t>, and with a magnitude </a:t>
                </a:r>
                <a:r>
                  <a:rPr lang="en-US" b="0" i="0" dirty="0">
                    <a:solidFill>
                      <a:srgbClr val="0D0D0D"/>
                    </a:solidFill>
                    <a:effectLst/>
                    <a:highlight>
                      <a:srgbClr val="FFFFFF"/>
                    </a:highlight>
                    <a:latin typeface="KaTeX_Main"/>
                  </a:rPr>
                  <a:t>∥W∥</a:t>
                </a:r>
                <a:r>
                  <a:rPr lang="en-US" b="0" i="0" dirty="0">
                    <a:solidFill>
                      <a:srgbClr val="0D0D0D"/>
                    </a:solidFill>
                    <a:effectLst/>
                    <a:highlight>
                      <a:srgbClr val="FFFFFF"/>
                    </a:highlight>
                    <a:latin typeface="Söhne"/>
                  </a:rPr>
                  <a:t>. </a:t>
                </a:r>
                <a:r>
                  <a:rPr lang="en-US" b="0" i="0" strike="sngStrike" dirty="0">
                    <a:solidFill>
                      <a:srgbClr val="0D0D0D"/>
                    </a:solidFill>
                    <a:effectLst/>
                    <a:highlight>
                      <a:srgbClr val="FFFFFF"/>
                    </a:highlight>
                    <a:latin typeface="Söhne"/>
                  </a:rPr>
                  <a:t>The magnitude of w is calculated as the square root of w1 square plus w2 square. </a:t>
                </a:r>
                <a:r>
                  <a:rPr lang="en-US" b="0" i="0" dirty="0">
                    <a:solidFill>
                      <a:srgbClr val="0D0D0D"/>
                    </a:solidFill>
                    <a:effectLst/>
                    <a:highlight>
                      <a:srgbClr val="FFFFFF"/>
                    </a:highlight>
                    <a:latin typeface="Söhne"/>
                  </a:rPr>
                  <a:t>Similarly, in a 3-dimensional space, if we add three vectors, A bar, B bar, and D bar, we will obtain a final w bar.  </a:t>
                </a:r>
                <a:r>
                  <a:rPr lang="en-US" b="0" i="0" strike="sngStrike" dirty="0">
                    <a:solidFill>
                      <a:srgbClr val="0D0D0D"/>
                    </a:solidFill>
                    <a:effectLst/>
                    <a:highlight>
                      <a:srgbClr val="FFFFFF"/>
                    </a:highlight>
                    <a:latin typeface="Söhne"/>
                  </a:rPr>
                  <a:t>So here, by adding A bar and B bar, we obtain C bar in 2 dimension space, and then by adding D bar on top of C bar, we will get W bar,</a:t>
                </a:r>
                <a:r>
                  <a:rPr lang="en-US" b="0" i="0" dirty="0">
                    <a:solidFill>
                      <a:srgbClr val="0D0D0D"/>
                    </a:solidFill>
                    <a:effectLst/>
                    <a:highlight>
                      <a:srgbClr val="FFFFFF"/>
                    </a:highlight>
                    <a:latin typeface="Söhne"/>
                  </a:rPr>
                  <a:t> with the direction from the origin to point D</a:t>
                </a:r>
                <a:r>
                  <a:rPr lang="en-US" b="0" i="0" strike="sngStrike" dirty="0">
                    <a:solidFill>
                      <a:srgbClr val="0D0D0D"/>
                    </a:solidFill>
                    <a:effectLst/>
                    <a:highlight>
                      <a:srgbClr val="FFFFFF"/>
                    </a:highlight>
                    <a:latin typeface="Söhne"/>
                  </a:rPr>
                  <a:t>, and its magnitude can be calculated as the square root of its components, w1 squire, w2 square, and w3 square.</a:t>
                </a:r>
                <a:r>
                  <a:rPr lang="en-US" b="0" i="0" strike="noStrike" dirty="0">
                    <a:solidFill>
                      <a:srgbClr val="0D0D0D"/>
                    </a:solidFill>
                    <a:effectLst/>
                    <a:highlight>
                      <a:srgbClr val="FFFFFF"/>
                    </a:highlight>
                    <a:latin typeface="Söhne"/>
                  </a:rPr>
                  <a:t> This vector addition</a:t>
                </a:r>
                <a:r>
                  <a:rPr lang="en-US" b="0" i="0" strike="noStrike" baseline="0" dirty="0">
                    <a:solidFill>
                      <a:srgbClr val="0D0D0D"/>
                    </a:solidFill>
                    <a:effectLst/>
                    <a:highlight>
                      <a:srgbClr val="FFFFFF"/>
                    </a:highlight>
                    <a:latin typeface="Söhne"/>
                  </a:rPr>
                  <a:t> can be extended to a hyper plane which has more than 3 dimension. </a:t>
                </a:r>
                <a:endParaRPr lang="en-US" b="0" i="0" dirty="0">
                  <a:solidFill>
                    <a:srgbClr val="0D0D0D"/>
                  </a:solidFill>
                  <a:effectLst/>
                  <a:highlight>
                    <a:srgbClr val="FFFFFF"/>
                  </a:highlight>
                  <a:latin typeface="Söhne"/>
                </a:endParaRPr>
              </a:p>
              <a:p>
                <a:endParaRPr lang="en-US" dirty="0"/>
              </a:p>
            </p:txBody>
          </p:sp>
        </mc:Fallback>
      </mc:AlternateContent>
      <p:sp>
        <p:nvSpPr>
          <p:cNvPr id="4" name="Slide Number Placeholder 3">
            <a:extLst>
              <a:ext uri="{FF2B5EF4-FFF2-40B4-BE49-F238E27FC236}">
                <a16:creationId xmlns:a16="http://schemas.microsoft.com/office/drawing/2014/main" id="{8AC0DDD3-8390-FB07-5E7C-4452B94FC85A}"/>
              </a:ext>
            </a:extLst>
          </p:cNvPr>
          <p:cNvSpPr>
            <a:spLocks noGrp="1"/>
          </p:cNvSpPr>
          <p:nvPr>
            <p:ph type="sldNum" sz="quarter" idx="5"/>
          </p:nvPr>
        </p:nvSpPr>
        <p:spPr/>
        <p:txBody>
          <a:bodyPr/>
          <a:lstStyle/>
          <a:p>
            <a:fld id="{843E1F7C-99AD-4EE9-8E53-EE95C64DD97C}" type="slidenum">
              <a:rPr lang="en-US" smtClean="0"/>
              <a:t>4</a:t>
            </a:fld>
            <a:endParaRPr lang="en-US" dirty="0"/>
          </a:p>
        </p:txBody>
      </p:sp>
    </p:spTree>
    <p:extLst>
      <p:ext uri="{BB962C8B-B14F-4D97-AF65-F5344CB8AC3E}">
        <p14:creationId xmlns:p14="http://schemas.microsoft.com/office/powerpoint/2010/main" val="425674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C381B-CDE4-E0E2-709A-9BFEDBA38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3412B-2F13-8F39-76A9-4AB86D5B6B6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AD66375C-ECD4-617D-B48E-B42F2FF9ABD9}"/>
                  </a:ext>
                </a:extLst>
              </p:cNvPr>
              <p:cNvSpPr>
                <a:spLocks noGrp="1"/>
              </p:cNvSpPr>
              <p:nvPr>
                <p:ph type="body" idx="1"/>
              </p:nvPr>
            </p:nvSpPr>
            <p:spPr/>
            <p:txBody>
              <a:bodyPr/>
              <a:lstStyle/>
              <a:p>
                <a:endParaRPr lang="en-US" dirty="0"/>
              </a:p>
            </p:txBody>
          </p:sp>
        </mc:Choice>
        <mc:Fallback xmlns="">
          <p:sp>
            <p:nvSpPr>
              <p:cNvPr id="3" name="Notes Placeholder 2">
                <a:extLst>
                  <a:ext uri="{FF2B5EF4-FFF2-40B4-BE49-F238E27FC236}">
                    <a16:creationId xmlns:a16="http://schemas.microsoft.com/office/drawing/2014/main" id="{AD66375C-ECD4-617D-B48E-B42F2FF9ABD9}"/>
                  </a:ext>
                </a:extLst>
              </p:cNvPr>
              <p:cNvSpPr>
                <a:spLocks noGrp="1"/>
              </p:cNvSpPr>
              <p:nvPr>
                <p:ph type="body" idx="1"/>
              </p:nvPr>
            </p:nvSpPr>
            <p:spPr/>
            <p:txBody>
              <a:bodyPr/>
              <a:lstStyle/>
              <a:p>
                <a:pPr defTabSz="949239"/>
                <a:r>
                  <a:rPr lang="en-US" b="0" i="0" dirty="0">
                    <a:solidFill>
                      <a:srgbClr val="0D0D0D"/>
                    </a:solidFill>
                    <a:effectLst/>
                    <a:highlight>
                      <a:srgbClr val="FFFFFF"/>
                    </a:highlight>
                    <a:latin typeface="Söhne"/>
                  </a:rPr>
                  <a:t>Once we understand </a:t>
                </a:r>
                <a:r>
                  <a:rPr lang="en-US" b="0" i="1" dirty="0">
                    <a:solidFill>
                      <a:srgbClr val="0D0D0D"/>
                    </a:solidFill>
                    <a:effectLst/>
                    <a:highlight>
                      <a:srgbClr val="FFFFFF"/>
                    </a:highlight>
                    <a:latin typeface="KaTeX_Math"/>
                  </a:rPr>
                  <a:t>W multiplied</a:t>
                </a:r>
                <a:r>
                  <a:rPr lang="en-US" b="0" i="1" baseline="0" dirty="0">
                    <a:solidFill>
                      <a:srgbClr val="0D0D0D"/>
                    </a:solidFill>
                    <a:effectLst/>
                    <a:highlight>
                      <a:srgbClr val="FFFFFF"/>
                    </a:highlight>
                    <a:latin typeface="KaTeX_Math"/>
                  </a:rPr>
                  <a:t> </a:t>
                </a:r>
                <a:r>
                  <a:rPr lang="en-US" b="0" i="1" dirty="0">
                    <a:solidFill>
                      <a:srgbClr val="0D0D0D"/>
                    </a:solidFill>
                    <a:effectLst/>
                    <a:highlight>
                      <a:srgbClr val="FFFFFF"/>
                    </a:highlight>
                    <a:latin typeface="KaTeX_Math"/>
                  </a:rPr>
                  <a:t>by X</a:t>
                </a:r>
                <a:r>
                  <a:rPr lang="en-US" b="0" i="0" dirty="0">
                    <a:solidFill>
                      <a:srgbClr val="0D0D0D"/>
                    </a:solidFill>
                    <a:effectLst/>
                    <a:highlight>
                      <a:srgbClr val="FFFFFF"/>
                    </a:highlight>
                    <a:latin typeface="Söhne"/>
                  </a:rPr>
                  <a:t>, let</a:t>
                </a:r>
                <a:r>
                  <a:rPr lang="en-US" b="0" i="0" baseline="0" dirty="0">
                    <a:solidFill>
                      <a:srgbClr val="0D0D0D"/>
                    </a:solidFill>
                    <a:effectLst/>
                    <a:highlight>
                      <a:srgbClr val="FFFFFF"/>
                    </a:highlight>
                    <a:latin typeface="Söhne"/>
                  </a:rPr>
                  <a:t>’s dive into the meaning to </a:t>
                </a:r>
                <a:r>
                  <a:rPr lang="en-US" b="0" i="1" dirty="0">
                    <a:solidFill>
                      <a:srgbClr val="0D0D0D"/>
                    </a:solidFill>
                    <a:effectLst/>
                    <a:highlight>
                      <a:srgbClr val="FFFFFF"/>
                    </a:highlight>
                    <a:latin typeface="KaTeX_Math"/>
                  </a:rPr>
                  <a:t>W</a:t>
                </a:r>
                <a:r>
                  <a:rPr lang="en-US" b="0" i="0" dirty="0">
                    <a:solidFill>
                      <a:srgbClr val="0D0D0D"/>
                    </a:solidFill>
                    <a:effectLst/>
                    <a:highlight>
                      <a:srgbClr val="FFFFFF"/>
                    </a:highlight>
                    <a:latin typeface="KaTeX_Main"/>
                  </a:rPr>
                  <a:t> multiplied </a:t>
                </a:r>
                <a:r>
                  <a:rPr lang="en-US" b="0" i="1" dirty="0">
                    <a:solidFill>
                      <a:srgbClr val="0D0D0D"/>
                    </a:solidFill>
                    <a:effectLst/>
                    <a:highlight>
                      <a:srgbClr val="FFFFFF"/>
                    </a:highlight>
                    <a:latin typeface="KaTeX_Math"/>
                  </a:rPr>
                  <a:t>X</a:t>
                </a:r>
                <a:r>
                  <a:rPr lang="en-US" b="0" i="0" dirty="0">
                    <a:solidFill>
                      <a:srgbClr val="0D0D0D"/>
                    </a:solidFill>
                    <a:effectLst/>
                    <a:highlight>
                      <a:srgbClr val="FFFFFF"/>
                    </a:highlight>
                    <a:latin typeface="KaTeX_Main"/>
                  </a:rPr>
                  <a:t> equal to 0</a:t>
                </a:r>
                <a:r>
                  <a:rPr lang="en-US" b="0" i="0" dirty="0">
                    <a:solidFill>
                      <a:srgbClr val="0D0D0D"/>
                    </a:solidFill>
                    <a:effectLst/>
                    <a:highlight>
                      <a:srgbClr val="FFFFFF"/>
                    </a:highlight>
                    <a:latin typeface="Söhne"/>
                  </a:rPr>
                  <a:t>. in 2 dimension space, we can</a:t>
                </a:r>
                <a:r>
                  <a:rPr lang="en-US" b="0" i="0" baseline="0" dirty="0">
                    <a:solidFill>
                      <a:srgbClr val="0D0D0D"/>
                    </a:solidFill>
                    <a:effectLst/>
                    <a:highlight>
                      <a:srgbClr val="FFFFFF"/>
                    </a:highlight>
                    <a:latin typeface="Söhne"/>
                  </a:rPr>
                  <a:t> expand the equation to </a:t>
                </a:r>
                <a:r>
                  <a:rPr lang="en-US" i="0">
                    <a:latin typeface="Cambria Math" panose="02040503050406030204" pitchFamily="18" charset="0"/>
                  </a:rPr>
                  <a:t>𝑤</a:t>
                </a:r>
                <a:r>
                  <a:rPr lang="en-US" i="0">
                    <a:solidFill>
                      <a:srgbClr val="836967"/>
                    </a:solidFill>
                    <a:latin typeface="Cambria Math" panose="02040503050406030204" pitchFamily="18" charset="0"/>
                  </a:rPr>
                  <a:t>_</a:t>
                </a:r>
                <a:r>
                  <a:rPr lang="en-US" i="0">
                    <a:latin typeface="Cambria Math" panose="02040503050406030204" pitchFamily="18" charset="0"/>
                  </a:rPr>
                  <a:t>0+𝑤</a:t>
                </a:r>
                <a:r>
                  <a:rPr lang="en-US" i="0">
                    <a:solidFill>
                      <a:srgbClr val="836967"/>
                    </a:solidFill>
                    <a:latin typeface="Cambria Math" panose="02040503050406030204" pitchFamily="18" charset="0"/>
                  </a:rPr>
                  <a:t>_</a:t>
                </a:r>
                <a:r>
                  <a:rPr lang="en-US" i="0">
                    <a:latin typeface="Cambria Math" panose="02040503050406030204" pitchFamily="18" charset="0"/>
                  </a:rPr>
                  <a:t>1</a:t>
                </a:r>
                <a:r>
                  <a:rPr lang="en-US" i="0">
                    <a:solidFill>
                      <a:srgbClr val="836967"/>
                    </a:solidFill>
                    <a:latin typeface="Cambria Math" panose="02040503050406030204" pitchFamily="18" charset="0"/>
                  </a:rPr>
                  <a:t> </a:t>
                </a:r>
                <a:r>
                  <a:rPr lang="en-US" b="0" i="0">
                    <a:solidFill>
                      <a:srgbClr val="836967"/>
                    </a:solidFill>
                    <a:latin typeface="Cambria Math" panose="02040503050406030204" pitchFamily="18" charset="0"/>
                  </a:rPr>
                  <a:t>𝑥_</a:t>
                </a:r>
                <a:r>
                  <a:rPr lang="en-US" i="0">
                    <a:latin typeface="Cambria Math" panose="02040503050406030204" pitchFamily="18" charset="0"/>
                  </a:rPr>
                  <a:t>1+𝑤</a:t>
                </a:r>
                <a:r>
                  <a:rPr lang="en-US" i="0">
                    <a:solidFill>
                      <a:srgbClr val="836967"/>
                    </a:solidFill>
                    <a:latin typeface="Cambria Math" panose="02040503050406030204" pitchFamily="18" charset="0"/>
                  </a:rPr>
                  <a:t>_</a:t>
                </a:r>
                <a:r>
                  <a:rPr lang="en-US" i="0">
                    <a:latin typeface="Cambria Math" panose="02040503050406030204" pitchFamily="18" charset="0"/>
                  </a:rPr>
                  <a:t>2</a:t>
                </a:r>
                <a:r>
                  <a:rPr lang="en-US" i="0">
                    <a:solidFill>
                      <a:srgbClr val="836967"/>
                    </a:solidFill>
                    <a:latin typeface="Cambria Math" panose="02040503050406030204" pitchFamily="18" charset="0"/>
                  </a:rPr>
                  <a:t> </a:t>
                </a:r>
                <a:r>
                  <a:rPr lang="en-US" b="0" i="0">
                    <a:solidFill>
                      <a:srgbClr val="836967"/>
                    </a:solidFill>
                    <a:latin typeface="Cambria Math" panose="02040503050406030204" pitchFamily="18" charset="0"/>
                  </a:rPr>
                  <a:t>𝑥_</a:t>
                </a:r>
                <a:r>
                  <a:rPr lang="en-US" i="0">
                    <a:latin typeface="Cambria Math" panose="02040503050406030204" pitchFamily="18" charset="0"/>
                  </a:rPr>
                  <a:t>2=0</a:t>
                </a:r>
                <a:r>
                  <a:rPr lang="en-US" b="0" i="0" dirty="0">
                    <a:solidFill>
                      <a:srgbClr val="0D0D0D"/>
                    </a:solidFill>
                    <a:effectLst/>
                    <a:highlight>
                      <a:srgbClr val="FFFFFF"/>
                    </a:highlight>
                    <a:latin typeface="Söhne"/>
                  </a:rPr>
                  <a:t>. If we rewrite this</a:t>
                </a:r>
                <a:r>
                  <a:rPr lang="en-US" b="0" i="0" baseline="0" dirty="0">
                    <a:solidFill>
                      <a:srgbClr val="0D0D0D"/>
                    </a:solidFill>
                    <a:effectLst/>
                    <a:highlight>
                      <a:srgbClr val="FFFFFF"/>
                    </a:highlight>
                    <a:latin typeface="Söhne"/>
                  </a:rPr>
                  <a:t> equation, we find X2 equation has a slop of –W1/W2. Also realizing the slope of W bar is W2 divided by W1, so if we multiply the slope of this black line and the W bar, we will get a number of negative 1, suggesting the black line is perpendicular to W bar. Now, let’s consider the location of this line. We can start an easy case when W0=0, if that, the equation becomes </a:t>
                </a:r>
                <a:r>
                  <a:rPr lang="en-US" i="0">
                    <a:highlight>
                      <a:srgbClr val="FFFFFF"/>
                    </a:highlight>
                    <a:latin typeface="Cambria Math" panose="02040503050406030204" pitchFamily="18" charset="0"/>
                  </a:rPr>
                  <a:t>𝑤</a:t>
                </a:r>
                <a:r>
                  <a:rPr lang="en-US" i="0">
                    <a:solidFill>
                      <a:srgbClr val="836967"/>
                    </a:solidFill>
                    <a:highlight>
                      <a:srgbClr val="FFFFFF"/>
                    </a:highlight>
                    <a:latin typeface="Cambria Math" panose="02040503050406030204" pitchFamily="18" charset="0"/>
                  </a:rPr>
                  <a:t>_</a:t>
                </a:r>
                <a:r>
                  <a:rPr lang="en-US" i="0">
                    <a:highlight>
                      <a:srgbClr val="FFFFFF"/>
                    </a:highlight>
                    <a:latin typeface="Cambria Math" panose="02040503050406030204" pitchFamily="18" charset="0"/>
                  </a:rPr>
                  <a:t>1</a:t>
                </a:r>
                <a:r>
                  <a:rPr lang="en-US" i="0">
                    <a:solidFill>
                      <a:srgbClr val="836967"/>
                    </a:solidFill>
                    <a:highlight>
                      <a:srgbClr val="FFFFFF"/>
                    </a:highlight>
                    <a:latin typeface="Cambria Math" panose="02040503050406030204" pitchFamily="18" charset="0"/>
                  </a:rPr>
                  <a:t> </a:t>
                </a:r>
                <a:r>
                  <a:rPr lang="en-US" b="0" i="0">
                    <a:solidFill>
                      <a:srgbClr val="836967"/>
                    </a:solidFill>
                    <a:highlight>
                      <a:srgbClr val="FFFFFF"/>
                    </a:highlight>
                    <a:latin typeface="Cambria Math" panose="02040503050406030204" pitchFamily="18" charset="0"/>
                  </a:rPr>
                  <a:t>𝑥_</a:t>
                </a:r>
                <a:r>
                  <a:rPr lang="en-US" i="0">
                    <a:highlight>
                      <a:srgbClr val="FFFFFF"/>
                    </a:highlight>
                    <a:latin typeface="Cambria Math" panose="02040503050406030204" pitchFamily="18" charset="0"/>
                  </a:rPr>
                  <a:t>1+𝑤</a:t>
                </a:r>
                <a:r>
                  <a:rPr lang="en-US" i="0">
                    <a:solidFill>
                      <a:srgbClr val="836967"/>
                    </a:solidFill>
                    <a:highlight>
                      <a:srgbClr val="FFFFFF"/>
                    </a:highlight>
                    <a:latin typeface="Cambria Math" panose="02040503050406030204" pitchFamily="18" charset="0"/>
                  </a:rPr>
                  <a:t>_</a:t>
                </a:r>
                <a:r>
                  <a:rPr lang="en-US" i="0">
                    <a:highlight>
                      <a:srgbClr val="FFFFFF"/>
                    </a:highlight>
                    <a:latin typeface="Cambria Math" panose="02040503050406030204" pitchFamily="18" charset="0"/>
                  </a:rPr>
                  <a:t>2</a:t>
                </a:r>
                <a:r>
                  <a:rPr lang="en-US" i="0">
                    <a:solidFill>
                      <a:srgbClr val="836967"/>
                    </a:solidFill>
                    <a:highlight>
                      <a:srgbClr val="FFFFFF"/>
                    </a:highlight>
                    <a:latin typeface="Cambria Math" panose="02040503050406030204" pitchFamily="18" charset="0"/>
                  </a:rPr>
                  <a:t> </a:t>
                </a:r>
                <a:r>
                  <a:rPr lang="en-US" b="0" i="0">
                    <a:solidFill>
                      <a:srgbClr val="836967"/>
                    </a:solidFill>
                    <a:highlight>
                      <a:srgbClr val="FFFFFF"/>
                    </a:highlight>
                    <a:latin typeface="Cambria Math" panose="02040503050406030204" pitchFamily="18" charset="0"/>
                  </a:rPr>
                  <a:t>𝑥_</a:t>
                </a:r>
                <a:r>
                  <a:rPr lang="en-US" i="0">
                    <a:highlight>
                      <a:srgbClr val="FFFFFF"/>
                    </a:highlight>
                    <a:latin typeface="Cambria Math" panose="02040503050406030204" pitchFamily="18" charset="0"/>
                  </a:rPr>
                  <a:t>2=0</a:t>
                </a:r>
                <a:r>
                  <a:rPr lang="en-US" altLang="zh-CN" b="0" i="0" dirty="0">
                    <a:solidFill>
                      <a:srgbClr val="0D0D0D"/>
                    </a:solidFill>
                    <a:effectLst/>
                    <a:highlight>
                      <a:srgbClr val="FFFFFF"/>
                    </a:highlight>
                    <a:latin typeface="Söhne"/>
                  </a:rPr>
                  <a:t>,</a:t>
                </a:r>
                <a:r>
                  <a:rPr lang="en-US" altLang="zh-CN" b="0" i="0" baseline="0" dirty="0">
                    <a:solidFill>
                      <a:srgbClr val="0D0D0D"/>
                    </a:solidFill>
                    <a:effectLst/>
                    <a:highlight>
                      <a:srgbClr val="FFFFFF"/>
                    </a:highlight>
                    <a:latin typeface="Söhne"/>
                  </a:rPr>
                  <a:t> which is a this green line</a:t>
                </a:r>
                <a:r>
                  <a:rPr lang="en-US" b="0" i="0" dirty="0">
                    <a:solidFill>
                      <a:srgbClr val="0D0D0D"/>
                    </a:solidFill>
                    <a:effectLst/>
                    <a:highlight>
                      <a:srgbClr val="FFFFFF"/>
                    </a:highlight>
                    <a:latin typeface="Söhne"/>
                  </a:rPr>
                  <a:t>. But what if W0 is not equal to 0? That means the line is shifting away from the origin, and the shifting quantity is W0</a:t>
                </a:r>
                <a:r>
                  <a:rPr lang="en-US" b="0" i="0" baseline="0" dirty="0">
                    <a:solidFill>
                      <a:srgbClr val="0D0D0D"/>
                    </a:solidFill>
                    <a:effectLst/>
                    <a:highlight>
                      <a:srgbClr val="FFFFFF"/>
                    </a:highlight>
                    <a:latin typeface="Söhne"/>
                  </a:rPr>
                  <a:t>. </a:t>
                </a:r>
                <a:r>
                  <a:rPr lang="en-US" b="0" i="0" dirty="0">
                    <a:solidFill>
                      <a:srgbClr val="0D0D0D"/>
                    </a:solidFill>
                    <a:effectLst/>
                    <a:highlight>
                      <a:srgbClr val="FFFFFF"/>
                    </a:highlight>
                    <a:latin typeface="Söhne"/>
                  </a:rPr>
                  <a:t>Realizing that, we can understand in a 2 dimension space, </a:t>
                </a:r>
                <a:r>
                  <a:rPr lang="en-US" b="0" i="1" dirty="0">
                    <a:solidFill>
                      <a:srgbClr val="0D0D0D"/>
                    </a:solidFill>
                    <a:effectLst/>
                    <a:highlight>
                      <a:srgbClr val="FFFFFF"/>
                    </a:highlight>
                    <a:latin typeface="KaTeX_Math"/>
                  </a:rPr>
                  <a:t>W</a:t>
                </a:r>
                <a:r>
                  <a:rPr lang="en-US" b="0" i="0" dirty="0">
                    <a:solidFill>
                      <a:srgbClr val="0D0D0D"/>
                    </a:solidFill>
                    <a:effectLst/>
                    <a:highlight>
                      <a:srgbClr val="FFFFFF"/>
                    </a:highlight>
                    <a:latin typeface="KaTeX_Main"/>
                  </a:rPr>
                  <a:t>⋅</a:t>
                </a:r>
                <a:r>
                  <a:rPr lang="en-US" b="0" i="1" dirty="0">
                    <a:solidFill>
                      <a:srgbClr val="0D0D0D"/>
                    </a:solidFill>
                    <a:effectLst/>
                    <a:highlight>
                      <a:srgbClr val="FFFFFF"/>
                    </a:highlight>
                    <a:latin typeface="KaTeX_Math"/>
                  </a:rPr>
                  <a:t>X</a:t>
                </a:r>
                <a:r>
                  <a:rPr lang="en-US" b="0" i="0" dirty="0">
                    <a:solidFill>
                      <a:srgbClr val="0D0D0D"/>
                    </a:solidFill>
                    <a:effectLst/>
                    <a:highlight>
                      <a:srgbClr val="FFFFFF"/>
                    </a:highlight>
                    <a:latin typeface="KaTeX_Main"/>
                  </a:rPr>
                  <a:t>=0</a:t>
                </a:r>
                <a:r>
                  <a:rPr lang="en-US" b="0" i="0" dirty="0">
                    <a:solidFill>
                      <a:srgbClr val="0D0D0D"/>
                    </a:solidFill>
                    <a:effectLst/>
                    <a:highlight>
                      <a:srgbClr val="FFFFFF"/>
                    </a:highlight>
                    <a:latin typeface="Söhne"/>
                  </a:rPr>
                  <a:t> defines a line, with its slope perpendicular to the vector W bar, and the distance of this line from</a:t>
                </a:r>
                <a:r>
                  <a:rPr lang="en-US" b="0" i="0" baseline="0" dirty="0">
                    <a:solidFill>
                      <a:srgbClr val="0D0D0D"/>
                    </a:solidFill>
                    <a:effectLst/>
                    <a:highlight>
                      <a:srgbClr val="FFFFFF"/>
                    </a:highlight>
                    <a:latin typeface="Söhne"/>
                  </a:rPr>
                  <a:t> the origin</a:t>
                </a:r>
                <a:r>
                  <a:rPr lang="en-US" b="0" i="0" dirty="0">
                    <a:solidFill>
                      <a:srgbClr val="0D0D0D"/>
                    </a:solidFill>
                    <a:effectLst/>
                    <a:highlight>
                      <a:srgbClr val="FFFFFF"/>
                    </a:highlight>
                    <a:latin typeface="Söhne"/>
                  </a:rPr>
                  <a:t> is W0. In a 3 dimension space, </a:t>
                </a:r>
                <a:r>
                  <a:rPr lang="en-US" b="0" i="1" dirty="0">
                    <a:solidFill>
                      <a:srgbClr val="0D0D0D"/>
                    </a:solidFill>
                    <a:effectLst/>
                    <a:highlight>
                      <a:srgbClr val="FFFFFF"/>
                    </a:highlight>
                    <a:latin typeface="KaTeX_Math"/>
                  </a:rPr>
                  <a:t>W</a:t>
                </a:r>
                <a:r>
                  <a:rPr lang="en-US" b="0" i="0" dirty="0">
                    <a:solidFill>
                      <a:srgbClr val="0D0D0D"/>
                    </a:solidFill>
                    <a:effectLst/>
                    <a:highlight>
                      <a:srgbClr val="FFFFFF"/>
                    </a:highlight>
                    <a:latin typeface="KaTeX_Main"/>
                  </a:rPr>
                  <a:t>⋅</a:t>
                </a:r>
                <a:r>
                  <a:rPr lang="en-US" b="0" i="1" dirty="0">
                    <a:solidFill>
                      <a:srgbClr val="0D0D0D"/>
                    </a:solidFill>
                    <a:effectLst/>
                    <a:highlight>
                      <a:srgbClr val="FFFFFF"/>
                    </a:highlight>
                    <a:latin typeface="KaTeX_Math"/>
                  </a:rPr>
                  <a:t>X</a:t>
                </a:r>
                <a:r>
                  <a:rPr lang="en-US" b="0" i="0" dirty="0">
                    <a:solidFill>
                      <a:srgbClr val="0D0D0D"/>
                    </a:solidFill>
                    <a:effectLst/>
                    <a:highlight>
                      <a:srgbClr val="FFFFFF"/>
                    </a:highlight>
                    <a:latin typeface="KaTeX_Main"/>
                  </a:rPr>
                  <a:t>=0</a:t>
                </a:r>
                <a:r>
                  <a:rPr lang="en-US" b="0" i="0" dirty="0">
                    <a:solidFill>
                      <a:srgbClr val="0D0D0D"/>
                    </a:solidFill>
                    <a:effectLst/>
                    <a:highlight>
                      <a:srgbClr val="FFFFFF"/>
                    </a:highlight>
                    <a:latin typeface="Söhne"/>
                  </a:rPr>
                  <a:t> defines a unique plane, and the vector W bar is also perpendicular to this plane, and the distance from the origin to this plan is W0.  </a:t>
                </a:r>
              </a:p>
              <a:p>
                <a:endParaRPr lang="en-US" dirty="0"/>
              </a:p>
            </p:txBody>
          </p:sp>
        </mc:Fallback>
      </mc:AlternateContent>
      <p:sp>
        <p:nvSpPr>
          <p:cNvPr id="4" name="Slide Number Placeholder 3">
            <a:extLst>
              <a:ext uri="{FF2B5EF4-FFF2-40B4-BE49-F238E27FC236}">
                <a16:creationId xmlns:a16="http://schemas.microsoft.com/office/drawing/2014/main" id="{5CE4807C-AF9F-FE2D-6808-D71A675A2B55}"/>
              </a:ext>
            </a:extLst>
          </p:cNvPr>
          <p:cNvSpPr>
            <a:spLocks noGrp="1"/>
          </p:cNvSpPr>
          <p:nvPr>
            <p:ph type="sldNum" sz="quarter" idx="5"/>
          </p:nvPr>
        </p:nvSpPr>
        <p:spPr/>
        <p:txBody>
          <a:bodyPr/>
          <a:lstStyle/>
          <a:p>
            <a:fld id="{843E1F7C-99AD-4EE9-8E53-EE95C64DD97C}" type="slidenum">
              <a:rPr lang="en-US" smtClean="0"/>
              <a:t>5</a:t>
            </a:fld>
            <a:endParaRPr lang="en-US" dirty="0"/>
          </a:p>
        </p:txBody>
      </p:sp>
    </p:spTree>
    <p:extLst>
      <p:ext uri="{BB962C8B-B14F-4D97-AF65-F5344CB8AC3E}">
        <p14:creationId xmlns:p14="http://schemas.microsoft.com/office/powerpoint/2010/main" val="4181307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DC82-AA75-0CF7-E569-964D505CC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48D03-64BB-0EF5-243C-994015707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8BA117-70B8-1619-50FC-E1FE561EF8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D4FA99-44FA-AE0F-93F8-5382FD6A158D}"/>
              </a:ext>
            </a:extLst>
          </p:cNvPr>
          <p:cNvSpPr>
            <a:spLocks noGrp="1"/>
          </p:cNvSpPr>
          <p:nvPr>
            <p:ph type="sldNum" sz="quarter" idx="5"/>
          </p:nvPr>
        </p:nvSpPr>
        <p:spPr/>
        <p:txBody>
          <a:bodyPr/>
          <a:lstStyle/>
          <a:p>
            <a:fld id="{843E1F7C-99AD-4EE9-8E53-EE95C64DD97C}" type="slidenum">
              <a:rPr lang="en-US" smtClean="0"/>
              <a:t>6</a:t>
            </a:fld>
            <a:endParaRPr lang="en-US" dirty="0"/>
          </a:p>
        </p:txBody>
      </p:sp>
    </p:spTree>
    <p:extLst>
      <p:ext uri="{BB962C8B-B14F-4D97-AF65-F5344CB8AC3E}">
        <p14:creationId xmlns:p14="http://schemas.microsoft.com/office/powerpoint/2010/main" val="1309873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14C08-6EBA-0AC2-3819-A82A50CC4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05643-FD79-5F0F-A200-F33B7B1297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818047-1A21-4C56-C93E-16F77F50A3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81B8E8-38D4-45BC-403D-D527F6D4B656}"/>
              </a:ext>
            </a:extLst>
          </p:cNvPr>
          <p:cNvSpPr>
            <a:spLocks noGrp="1"/>
          </p:cNvSpPr>
          <p:nvPr>
            <p:ph type="sldNum" sz="quarter" idx="5"/>
          </p:nvPr>
        </p:nvSpPr>
        <p:spPr/>
        <p:txBody>
          <a:bodyPr/>
          <a:lstStyle/>
          <a:p>
            <a:fld id="{843E1F7C-99AD-4EE9-8E53-EE95C64DD97C}" type="slidenum">
              <a:rPr lang="en-US" smtClean="0"/>
              <a:t>7</a:t>
            </a:fld>
            <a:endParaRPr lang="en-US" dirty="0"/>
          </a:p>
        </p:txBody>
      </p:sp>
    </p:spTree>
    <p:extLst>
      <p:ext uri="{BB962C8B-B14F-4D97-AF65-F5344CB8AC3E}">
        <p14:creationId xmlns:p14="http://schemas.microsoft.com/office/powerpoint/2010/main" val="642695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99DE-C986-0FB0-BEDF-8C3E8C2D2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39F88-209F-CC47-D644-4BCEC1E2DC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D45918-CF79-D121-2E0C-CF469926A7D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B57B2F4-5B00-16E8-395D-13E81556AF57}"/>
              </a:ext>
            </a:extLst>
          </p:cNvPr>
          <p:cNvSpPr>
            <a:spLocks noGrp="1"/>
          </p:cNvSpPr>
          <p:nvPr>
            <p:ph type="sldNum" sz="quarter" idx="5"/>
          </p:nvPr>
        </p:nvSpPr>
        <p:spPr/>
        <p:txBody>
          <a:bodyPr/>
          <a:lstStyle/>
          <a:p>
            <a:fld id="{843E1F7C-99AD-4EE9-8E53-EE95C64DD97C}" type="slidenum">
              <a:rPr lang="en-US" smtClean="0"/>
              <a:t>8</a:t>
            </a:fld>
            <a:endParaRPr lang="en-US" dirty="0"/>
          </a:p>
        </p:txBody>
      </p:sp>
    </p:spTree>
    <p:extLst>
      <p:ext uri="{BB962C8B-B14F-4D97-AF65-F5344CB8AC3E}">
        <p14:creationId xmlns:p14="http://schemas.microsoft.com/office/powerpoint/2010/main" val="39862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239"/>
            <a:r>
              <a:rPr lang="en-US" b="0" i="0" dirty="0">
                <a:solidFill>
                  <a:srgbClr val="0D0D0D"/>
                </a:solidFill>
                <a:effectLst/>
                <a:highlight>
                  <a:srgbClr val="FFFFFF"/>
                </a:highlight>
                <a:latin typeface="Söhne"/>
              </a:rPr>
              <a:t>If we compare logistic regression with a one-layer neural network, and this is a one-layer neural network formula, F(x) is the activation function of linear combination of feature space X. here , </a:t>
            </a:r>
            <a:r>
              <a:rPr lang="en-US" b="0" i="1" dirty="0">
                <a:solidFill>
                  <a:srgbClr val="0D0D0D"/>
                </a:solidFill>
                <a:effectLst/>
                <a:highlight>
                  <a:srgbClr val="FFFFFF"/>
                </a:highlight>
                <a:latin typeface="KaTeX_Math"/>
              </a:rPr>
              <a:t>x</a:t>
            </a:r>
            <a:r>
              <a:rPr lang="en-US" b="0" i="0" dirty="0">
                <a:solidFill>
                  <a:srgbClr val="0D0D0D"/>
                </a:solidFill>
                <a:effectLst/>
                <a:highlight>
                  <a:srgbClr val="FFFFFF"/>
                </a:highlight>
                <a:latin typeface="KaTeX_Main"/>
              </a:rPr>
              <a:t>1​</a:t>
            </a:r>
            <a:r>
              <a:rPr lang="en-US" b="0" i="0" dirty="0">
                <a:solidFill>
                  <a:srgbClr val="0D0D0D"/>
                </a:solidFill>
                <a:effectLst/>
                <a:highlight>
                  <a:srgbClr val="FFFFFF"/>
                </a:highlight>
                <a:latin typeface="Söhne"/>
              </a:rPr>
              <a:t> and </a:t>
            </a:r>
            <a:r>
              <a:rPr lang="en-US" b="0" i="1" dirty="0">
                <a:solidFill>
                  <a:srgbClr val="0D0D0D"/>
                </a:solidFill>
                <a:effectLst/>
                <a:highlight>
                  <a:srgbClr val="FFFFFF"/>
                </a:highlight>
                <a:latin typeface="KaTeX_Math"/>
              </a:rPr>
              <a:t>x</a:t>
            </a:r>
            <a:r>
              <a:rPr lang="en-US" b="0" i="0" dirty="0">
                <a:solidFill>
                  <a:srgbClr val="0D0D0D"/>
                </a:solidFill>
                <a:effectLst/>
                <a:highlight>
                  <a:srgbClr val="FFFFFF"/>
                </a:highlight>
                <a:latin typeface="KaTeX_Main"/>
              </a:rPr>
              <a:t>2​</a:t>
            </a:r>
            <a:r>
              <a:rPr lang="en-US" b="0" i="0" dirty="0">
                <a:solidFill>
                  <a:srgbClr val="0D0D0D"/>
                </a:solidFill>
                <a:effectLst/>
                <a:highlight>
                  <a:srgbClr val="FFFFFF"/>
                </a:highlight>
                <a:latin typeface="Söhne"/>
              </a:rPr>
              <a:t> are the input neurons, and </a:t>
            </a:r>
            <a:r>
              <a:rPr lang="en-US" b="0" i="1" dirty="0">
                <a:solidFill>
                  <a:srgbClr val="0D0D0D"/>
                </a:solidFill>
                <a:effectLst/>
                <a:highlight>
                  <a:srgbClr val="FFFFFF"/>
                </a:highlight>
                <a:latin typeface="KaTeX_Math"/>
              </a:rPr>
              <a:t>w</a:t>
            </a:r>
            <a:r>
              <a:rPr lang="en-US" b="0" i="0" dirty="0">
                <a:solidFill>
                  <a:srgbClr val="0D0D0D"/>
                </a:solidFill>
                <a:effectLst/>
                <a:highlight>
                  <a:srgbClr val="FFFFFF"/>
                </a:highlight>
                <a:latin typeface="Söhne"/>
              </a:rPr>
              <a:t> represents the weights. If we rewrite it using vectorized form, we get this equation. we will notice that they are quite similar to logistic regression, the difference only lies in the activation function: logistic regression uses the sigmoid function, while a neural network can have various activation functions. In both algorithm, we are calibrating the parameter W. So technically, the goal of a logistic regression is to find a hyperplane to separate two classes, while in neural network, the goal is to find the weight which can better predict the final outcome. In this sense, logistic regression can be seen as a special case of a one-layer neural network.  </a:t>
            </a:r>
            <a:endParaRPr lang="en-US" dirty="0"/>
          </a:p>
          <a:p>
            <a:endParaRPr lang="en-US" dirty="0"/>
          </a:p>
        </p:txBody>
      </p:sp>
      <p:sp>
        <p:nvSpPr>
          <p:cNvPr id="4" name="Slide Number Placeholder 3"/>
          <p:cNvSpPr>
            <a:spLocks noGrp="1"/>
          </p:cNvSpPr>
          <p:nvPr>
            <p:ph type="sldNum" sz="quarter" idx="5"/>
          </p:nvPr>
        </p:nvSpPr>
        <p:spPr/>
        <p:txBody>
          <a:bodyPr/>
          <a:lstStyle/>
          <a:p>
            <a:fld id="{843E1F7C-99AD-4EE9-8E53-EE95C64DD97C}" type="slidenum">
              <a:rPr lang="en-US" smtClean="0"/>
              <a:t>9</a:t>
            </a:fld>
            <a:endParaRPr lang="en-US" dirty="0"/>
          </a:p>
        </p:txBody>
      </p:sp>
    </p:spTree>
    <p:extLst>
      <p:ext uri="{BB962C8B-B14F-4D97-AF65-F5344CB8AC3E}">
        <p14:creationId xmlns:p14="http://schemas.microsoft.com/office/powerpoint/2010/main" val="376555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4F88-6860-8DD5-E488-63A808E97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D3CDCC-0249-3B4D-C472-99E4F4175E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6F5E2C-0E2D-EB8F-55A5-A7A05FC0E09B}"/>
              </a:ext>
            </a:extLst>
          </p:cNvPr>
          <p:cNvSpPr>
            <a:spLocks noGrp="1"/>
          </p:cNvSpPr>
          <p:nvPr>
            <p:ph type="dt" sz="half" idx="10"/>
          </p:nvPr>
        </p:nvSpPr>
        <p:spPr/>
        <p:txBody>
          <a:bodyPr/>
          <a:lstStyle/>
          <a:p>
            <a:fld id="{1CED0BD4-B3E3-4C4C-8240-DC5DD3B82FA9}" type="datetime1">
              <a:rPr lang="en-US" smtClean="0"/>
              <a:t>4/26/2024</a:t>
            </a:fld>
            <a:endParaRPr lang="en-US" dirty="0"/>
          </a:p>
        </p:txBody>
      </p:sp>
      <p:sp>
        <p:nvSpPr>
          <p:cNvPr id="5" name="Footer Placeholder 4">
            <a:extLst>
              <a:ext uri="{FF2B5EF4-FFF2-40B4-BE49-F238E27FC236}">
                <a16:creationId xmlns:a16="http://schemas.microsoft.com/office/drawing/2014/main" id="{EE2C8BC2-4449-4D63-59A6-05D4DE3FB7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1F7406-1A08-6EE6-F8B8-DDF2143310B5}"/>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2519858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4D07-6355-90BA-79C2-9F4C203424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33FB33-93F5-EA18-9344-7105FC86ED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41079A-9EE8-9244-DD52-928838D77C9C}"/>
              </a:ext>
            </a:extLst>
          </p:cNvPr>
          <p:cNvSpPr>
            <a:spLocks noGrp="1"/>
          </p:cNvSpPr>
          <p:nvPr>
            <p:ph type="dt" sz="half" idx="10"/>
          </p:nvPr>
        </p:nvSpPr>
        <p:spPr/>
        <p:txBody>
          <a:bodyPr/>
          <a:lstStyle/>
          <a:p>
            <a:fld id="{18A25093-4822-46D1-8C52-CFAF2C7F589A}" type="datetime1">
              <a:rPr lang="en-US" smtClean="0"/>
              <a:t>4/26/2024</a:t>
            </a:fld>
            <a:endParaRPr lang="en-US" dirty="0"/>
          </a:p>
        </p:txBody>
      </p:sp>
      <p:sp>
        <p:nvSpPr>
          <p:cNvPr id="5" name="Footer Placeholder 4">
            <a:extLst>
              <a:ext uri="{FF2B5EF4-FFF2-40B4-BE49-F238E27FC236}">
                <a16:creationId xmlns:a16="http://schemas.microsoft.com/office/drawing/2014/main" id="{1CC2EDA5-519A-FEF2-2221-5982A1EC5B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B27570-7ECA-5DFC-E9AD-D7D4516EC100}"/>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356837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CB55B0-61E8-2580-1A9F-C8AF4866E3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826C9D-0398-B7F9-FB07-00B802EBA8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8F21D-C0BF-58DF-0B62-7BE9F4DF3F24}"/>
              </a:ext>
            </a:extLst>
          </p:cNvPr>
          <p:cNvSpPr>
            <a:spLocks noGrp="1"/>
          </p:cNvSpPr>
          <p:nvPr>
            <p:ph type="dt" sz="half" idx="10"/>
          </p:nvPr>
        </p:nvSpPr>
        <p:spPr/>
        <p:txBody>
          <a:bodyPr/>
          <a:lstStyle/>
          <a:p>
            <a:fld id="{85E684D9-FFFD-4A35-8F65-27DFDB454679}" type="datetime1">
              <a:rPr lang="en-US" smtClean="0"/>
              <a:t>4/26/2024</a:t>
            </a:fld>
            <a:endParaRPr lang="en-US" dirty="0"/>
          </a:p>
        </p:txBody>
      </p:sp>
      <p:sp>
        <p:nvSpPr>
          <p:cNvPr id="5" name="Footer Placeholder 4">
            <a:extLst>
              <a:ext uri="{FF2B5EF4-FFF2-40B4-BE49-F238E27FC236}">
                <a16:creationId xmlns:a16="http://schemas.microsoft.com/office/drawing/2014/main" id="{23E2F245-17B9-1DB6-3A23-4FDBB741B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25339F-26EA-CF9E-EE89-373853D7F800}"/>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8047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9AF3-1064-B86C-F6D9-9AA594EF8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EDBBC-0B9E-CC1E-3A19-8AC410FF49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9C7F3-822C-3112-1EC1-1BD01D12AD50}"/>
              </a:ext>
            </a:extLst>
          </p:cNvPr>
          <p:cNvSpPr>
            <a:spLocks noGrp="1"/>
          </p:cNvSpPr>
          <p:nvPr>
            <p:ph type="dt" sz="half" idx="10"/>
          </p:nvPr>
        </p:nvSpPr>
        <p:spPr/>
        <p:txBody>
          <a:bodyPr/>
          <a:lstStyle/>
          <a:p>
            <a:fld id="{1C620D5C-4CD7-47DF-8161-23E7D83ED2F5}" type="datetime1">
              <a:rPr lang="en-US" smtClean="0"/>
              <a:t>4/26/2024</a:t>
            </a:fld>
            <a:endParaRPr lang="en-US" dirty="0"/>
          </a:p>
        </p:txBody>
      </p:sp>
      <p:sp>
        <p:nvSpPr>
          <p:cNvPr id="5" name="Footer Placeholder 4">
            <a:extLst>
              <a:ext uri="{FF2B5EF4-FFF2-40B4-BE49-F238E27FC236}">
                <a16:creationId xmlns:a16="http://schemas.microsoft.com/office/drawing/2014/main" id="{F973B3D6-FD72-8179-3967-39198654DA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0900D6-0714-E8F4-885C-A9D1C7FCAC63}"/>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62849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DB0C5-D4CB-06E9-D909-7E43108538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DE4132-721A-5F18-BF86-32F5BD3120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6E54E-98C8-26F8-80D1-0FFD442FD927}"/>
              </a:ext>
            </a:extLst>
          </p:cNvPr>
          <p:cNvSpPr>
            <a:spLocks noGrp="1"/>
          </p:cNvSpPr>
          <p:nvPr>
            <p:ph type="dt" sz="half" idx="10"/>
          </p:nvPr>
        </p:nvSpPr>
        <p:spPr/>
        <p:txBody>
          <a:bodyPr/>
          <a:lstStyle/>
          <a:p>
            <a:fld id="{23B8D9F1-1160-47D0-8007-793FC0C1B2EC}" type="datetime1">
              <a:rPr lang="en-US" smtClean="0"/>
              <a:t>4/26/2024</a:t>
            </a:fld>
            <a:endParaRPr lang="en-US" dirty="0"/>
          </a:p>
        </p:txBody>
      </p:sp>
      <p:sp>
        <p:nvSpPr>
          <p:cNvPr id="5" name="Footer Placeholder 4">
            <a:extLst>
              <a:ext uri="{FF2B5EF4-FFF2-40B4-BE49-F238E27FC236}">
                <a16:creationId xmlns:a16="http://schemas.microsoft.com/office/drawing/2014/main" id="{AAB180CA-A6D8-876B-9AFC-97FCC23FB7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AF0366-F301-BDBA-F475-7FF96D6BC5EC}"/>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3338424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8D60-2B31-1DF1-3434-78196A3F9D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54D3FF-FC29-5B3C-5174-8D123177B8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716DC-C496-E243-22CF-76E3B33B57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D02871-76D4-CE09-DEA0-7D05AEF32589}"/>
              </a:ext>
            </a:extLst>
          </p:cNvPr>
          <p:cNvSpPr>
            <a:spLocks noGrp="1"/>
          </p:cNvSpPr>
          <p:nvPr>
            <p:ph type="dt" sz="half" idx="10"/>
          </p:nvPr>
        </p:nvSpPr>
        <p:spPr/>
        <p:txBody>
          <a:bodyPr/>
          <a:lstStyle/>
          <a:p>
            <a:fld id="{90FF5D74-3CD4-40D6-8616-9305487D549D}" type="datetime1">
              <a:rPr lang="en-US" smtClean="0"/>
              <a:t>4/26/2024</a:t>
            </a:fld>
            <a:endParaRPr lang="en-US" dirty="0"/>
          </a:p>
        </p:txBody>
      </p:sp>
      <p:sp>
        <p:nvSpPr>
          <p:cNvPr id="6" name="Footer Placeholder 5">
            <a:extLst>
              <a:ext uri="{FF2B5EF4-FFF2-40B4-BE49-F238E27FC236}">
                <a16:creationId xmlns:a16="http://schemas.microsoft.com/office/drawing/2014/main" id="{46A3E81E-DD13-65A7-CDCC-7B92023231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F4E688-9C7C-45ED-CED4-BF0D25D6F590}"/>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255612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655A-6038-9CBB-A847-9F34AD8ED2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BD428A-EB6A-87B1-DB81-F5E0984E2D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1AED07-F808-2CCD-A819-1EB4A4139F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87CBEB-D109-49C6-CA5B-A4D3D4213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DFC89D-44A5-3696-91EB-106B3640F5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33B034-9313-82DE-111B-B29F3A08ABB5}"/>
              </a:ext>
            </a:extLst>
          </p:cNvPr>
          <p:cNvSpPr>
            <a:spLocks noGrp="1"/>
          </p:cNvSpPr>
          <p:nvPr>
            <p:ph type="dt" sz="half" idx="10"/>
          </p:nvPr>
        </p:nvSpPr>
        <p:spPr/>
        <p:txBody>
          <a:bodyPr/>
          <a:lstStyle/>
          <a:p>
            <a:fld id="{D4699E30-E54A-42EB-B43A-54B03AA86B4A}" type="datetime1">
              <a:rPr lang="en-US" smtClean="0"/>
              <a:t>4/26/2024</a:t>
            </a:fld>
            <a:endParaRPr lang="en-US" dirty="0"/>
          </a:p>
        </p:txBody>
      </p:sp>
      <p:sp>
        <p:nvSpPr>
          <p:cNvPr id="8" name="Footer Placeholder 7">
            <a:extLst>
              <a:ext uri="{FF2B5EF4-FFF2-40B4-BE49-F238E27FC236}">
                <a16:creationId xmlns:a16="http://schemas.microsoft.com/office/drawing/2014/main" id="{8B0A5FDB-BD46-960E-B1C5-85A6EA9D7F1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242FD17-2D1A-258F-79A7-2DB7774F4818}"/>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411035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EA09-D9AC-C253-6E9F-96958C828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1043F0-74D1-E6F6-DCE1-672CB420963F}"/>
              </a:ext>
            </a:extLst>
          </p:cNvPr>
          <p:cNvSpPr>
            <a:spLocks noGrp="1"/>
          </p:cNvSpPr>
          <p:nvPr>
            <p:ph type="dt" sz="half" idx="10"/>
          </p:nvPr>
        </p:nvSpPr>
        <p:spPr/>
        <p:txBody>
          <a:bodyPr/>
          <a:lstStyle/>
          <a:p>
            <a:fld id="{84CE3401-00E2-4092-9670-37DD7B81CFF3}" type="datetime1">
              <a:rPr lang="en-US" smtClean="0"/>
              <a:t>4/26/2024</a:t>
            </a:fld>
            <a:endParaRPr lang="en-US" dirty="0"/>
          </a:p>
        </p:txBody>
      </p:sp>
      <p:sp>
        <p:nvSpPr>
          <p:cNvPr id="4" name="Footer Placeholder 3">
            <a:extLst>
              <a:ext uri="{FF2B5EF4-FFF2-40B4-BE49-F238E27FC236}">
                <a16:creationId xmlns:a16="http://schemas.microsoft.com/office/drawing/2014/main" id="{D14CBE9D-CB95-1A96-E31A-B271AD7775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D7113D-BD7F-A1F8-4C99-2FE47C0905A0}"/>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2665458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9941F-5861-D21F-DC59-A99303750F39}"/>
              </a:ext>
            </a:extLst>
          </p:cNvPr>
          <p:cNvSpPr>
            <a:spLocks noGrp="1"/>
          </p:cNvSpPr>
          <p:nvPr>
            <p:ph type="dt" sz="half" idx="10"/>
          </p:nvPr>
        </p:nvSpPr>
        <p:spPr/>
        <p:txBody>
          <a:bodyPr/>
          <a:lstStyle/>
          <a:p>
            <a:fld id="{7320F311-93A2-4E85-9FC9-93EDFFA0BF6D}" type="datetime1">
              <a:rPr lang="en-US" smtClean="0"/>
              <a:t>4/26/2024</a:t>
            </a:fld>
            <a:endParaRPr lang="en-US" dirty="0"/>
          </a:p>
        </p:txBody>
      </p:sp>
      <p:sp>
        <p:nvSpPr>
          <p:cNvPr id="3" name="Footer Placeholder 2">
            <a:extLst>
              <a:ext uri="{FF2B5EF4-FFF2-40B4-BE49-F238E27FC236}">
                <a16:creationId xmlns:a16="http://schemas.microsoft.com/office/drawing/2014/main" id="{E0A2BED6-06FE-A2B4-2CE0-EE67172CF27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3447A6C-EE99-BC48-D28A-72CABFE4B3A0}"/>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3679513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BFB5-6C97-E264-67ED-0B208FC693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B08A42-56C7-BB11-72A4-B552801B97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15D91F-F2CE-F80B-50DF-B9A859E71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CF6CF1-FF29-A742-C042-09B16BE3F415}"/>
              </a:ext>
            </a:extLst>
          </p:cNvPr>
          <p:cNvSpPr>
            <a:spLocks noGrp="1"/>
          </p:cNvSpPr>
          <p:nvPr>
            <p:ph type="dt" sz="half" idx="10"/>
          </p:nvPr>
        </p:nvSpPr>
        <p:spPr/>
        <p:txBody>
          <a:bodyPr/>
          <a:lstStyle/>
          <a:p>
            <a:fld id="{77F4DA13-8980-4D14-8AA5-71807380A73B}" type="datetime1">
              <a:rPr lang="en-US" smtClean="0"/>
              <a:t>4/26/2024</a:t>
            </a:fld>
            <a:endParaRPr lang="en-US" dirty="0"/>
          </a:p>
        </p:txBody>
      </p:sp>
      <p:sp>
        <p:nvSpPr>
          <p:cNvPr id="6" name="Footer Placeholder 5">
            <a:extLst>
              <a:ext uri="{FF2B5EF4-FFF2-40B4-BE49-F238E27FC236}">
                <a16:creationId xmlns:a16="http://schemas.microsoft.com/office/drawing/2014/main" id="{53496330-F127-97B3-88AB-AFD3D2F128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650924C-718C-36D0-40D4-AEA084469C5C}"/>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3389023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18D3-AB9C-BC59-9535-290535EB69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25DCE-19FB-3D93-457B-37F791F22E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FB64A95-3190-1349-B2B3-C62543DAB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8E90AA-620B-A150-18E2-0C43E8897966}"/>
              </a:ext>
            </a:extLst>
          </p:cNvPr>
          <p:cNvSpPr>
            <a:spLocks noGrp="1"/>
          </p:cNvSpPr>
          <p:nvPr>
            <p:ph type="dt" sz="half" idx="10"/>
          </p:nvPr>
        </p:nvSpPr>
        <p:spPr/>
        <p:txBody>
          <a:bodyPr/>
          <a:lstStyle/>
          <a:p>
            <a:fld id="{C23DB2EC-55C0-4EE5-A6C5-48EDC6413FF9}" type="datetime1">
              <a:rPr lang="en-US" smtClean="0"/>
              <a:t>4/26/2024</a:t>
            </a:fld>
            <a:endParaRPr lang="en-US" dirty="0"/>
          </a:p>
        </p:txBody>
      </p:sp>
      <p:sp>
        <p:nvSpPr>
          <p:cNvPr id="6" name="Footer Placeholder 5">
            <a:extLst>
              <a:ext uri="{FF2B5EF4-FFF2-40B4-BE49-F238E27FC236}">
                <a16:creationId xmlns:a16="http://schemas.microsoft.com/office/drawing/2014/main" id="{C61D620F-1EDF-304C-4239-41CDD98EFF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480130-AC6D-E324-9072-52E694F5CA18}"/>
              </a:ext>
            </a:extLst>
          </p:cNvPr>
          <p:cNvSpPr>
            <a:spLocks noGrp="1"/>
          </p:cNvSpPr>
          <p:nvPr>
            <p:ph type="sldNum" sz="quarter" idx="12"/>
          </p:nvPr>
        </p:nvSpPr>
        <p:spPr/>
        <p:txBody>
          <a:bodyPr/>
          <a:lstStyle/>
          <a:p>
            <a:fld id="{FAE373CD-CB57-46AC-8AE7-8D21D80390A1}" type="slidenum">
              <a:rPr lang="en-US" smtClean="0"/>
              <a:t>‹#›</a:t>
            </a:fld>
            <a:endParaRPr lang="en-US" dirty="0"/>
          </a:p>
        </p:txBody>
      </p:sp>
    </p:spTree>
    <p:extLst>
      <p:ext uri="{BB962C8B-B14F-4D97-AF65-F5344CB8AC3E}">
        <p14:creationId xmlns:p14="http://schemas.microsoft.com/office/powerpoint/2010/main" val="236647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C9F69B-142A-F1F4-5BFD-E27277817F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C9A71D-E8DC-245C-10A5-021E992D63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0350AC-31DF-3605-9687-175DB3DA2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6670E-25BB-4E1B-9DF8-827657239A98}" type="datetime1">
              <a:rPr lang="en-US" smtClean="0"/>
              <a:t>4/26/2024</a:t>
            </a:fld>
            <a:endParaRPr lang="en-US" dirty="0"/>
          </a:p>
        </p:txBody>
      </p:sp>
      <p:sp>
        <p:nvSpPr>
          <p:cNvPr id="5" name="Footer Placeholder 4">
            <a:extLst>
              <a:ext uri="{FF2B5EF4-FFF2-40B4-BE49-F238E27FC236}">
                <a16:creationId xmlns:a16="http://schemas.microsoft.com/office/drawing/2014/main" id="{099ADA0A-A96B-3B5B-CFAB-5D22D5EC0A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75B105-E535-F73A-359E-F9DCEF672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373CD-CB57-46AC-8AE7-8D21D80390A1}" type="slidenum">
              <a:rPr lang="en-US" smtClean="0"/>
              <a:t>‹#›</a:t>
            </a:fld>
            <a:endParaRPr lang="en-US" dirty="0"/>
          </a:p>
        </p:txBody>
      </p:sp>
    </p:spTree>
    <p:extLst>
      <p:ext uri="{BB962C8B-B14F-4D97-AF65-F5344CB8AC3E}">
        <p14:creationId xmlns:p14="http://schemas.microsoft.com/office/powerpoint/2010/main" val="1016614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6.png"/><Relationship Id="rId3" Type="http://schemas.openxmlformats.org/officeDocument/2006/relationships/image" Target="../media/image73.png"/><Relationship Id="rId21" Type="http://schemas.openxmlformats.org/officeDocument/2006/relationships/image" Target="../media/image89.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5.png"/><Relationship Id="rId2" Type="http://schemas.openxmlformats.org/officeDocument/2006/relationships/notesSlide" Target="../notesSlides/notesSlide10.xml"/><Relationship Id="rId16" Type="http://schemas.openxmlformats.org/officeDocument/2006/relationships/image" Target="../media/image430.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420.png"/><Relationship Id="rId10" Type="http://schemas.openxmlformats.org/officeDocument/2006/relationships/image" Target="../media/image80.png"/><Relationship Id="rId19" Type="http://schemas.openxmlformats.org/officeDocument/2006/relationships/image" Target="../media/image87.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0.png"/></Relationships>
</file>

<file path=ppt/slides/_rels/slide1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113.png"/><Relationship Id="rId3" Type="http://schemas.openxmlformats.org/officeDocument/2006/relationships/image" Target="../media/image1040.png"/><Relationship Id="rId7" Type="http://schemas.openxmlformats.org/officeDocument/2006/relationships/image" Target="../media/image77.png"/><Relationship Id="rId12" Type="http://schemas.openxmlformats.org/officeDocument/2006/relationships/image" Target="../media/image1070.png"/><Relationship Id="rId17" Type="http://schemas.openxmlformats.org/officeDocument/2006/relationships/image" Target="../media/image112.png"/><Relationship Id="rId2" Type="http://schemas.openxmlformats.org/officeDocument/2006/relationships/notesSlide" Target="../notesSlides/notesSlide13.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110.png"/><Relationship Id="rId10" Type="http://schemas.openxmlformats.org/officeDocument/2006/relationships/image" Target="../media/image1060.png"/><Relationship Id="rId19" Type="http://schemas.openxmlformats.org/officeDocument/2006/relationships/image" Target="../media/image114.png"/><Relationship Id="rId4" Type="http://schemas.openxmlformats.org/officeDocument/2006/relationships/image" Target="../media/image74.png"/><Relationship Id="rId9" Type="http://schemas.openxmlformats.org/officeDocument/2006/relationships/image" Target="../media/image1050.png"/><Relationship Id="rId14"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26" Type="http://schemas.openxmlformats.org/officeDocument/2006/relationships/image" Target="../media/image1151.png"/><Relationship Id="rId3" Type="http://schemas.openxmlformats.org/officeDocument/2006/relationships/image" Target="../media/image1140.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notesSlide" Target="../notesSlides/notesSlide15.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0.png"/><Relationship Id="rId15" Type="http://schemas.openxmlformats.org/officeDocument/2006/relationships/image" Target="../media/image126.png"/><Relationship Id="rId23" Type="http://schemas.openxmlformats.org/officeDocument/2006/relationships/image" Target="../media/image134.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0.pn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3.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10.png"/><Relationship Id="rId21" Type="http://schemas.openxmlformats.org/officeDocument/2006/relationships/image" Target="../media/image148.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16.xml"/><Relationship Id="rId16" Type="http://schemas.openxmlformats.org/officeDocument/2006/relationships/image" Target="../media/image144.png"/><Relationship Id="rId20" Type="http://schemas.openxmlformats.org/officeDocument/2006/relationships/image" Target="../media/image1311.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9.png"/><Relationship Id="rId24" Type="http://schemas.openxmlformats.org/officeDocument/2006/relationships/image" Target="../media/image151.png"/><Relationship Id="rId5" Type="http://schemas.openxmlformats.org/officeDocument/2006/relationships/image" Target="../media/image1320.png"/><Relationship Id="rId15" Type="http://schemas.openxmlformats.org/officeDocument/2006/relationships/image" Target="../media/image143.png"/><Relationship Id="rId23" Type="http://schemas.openxmlformats.org/officeDocument/2006/relationships/image" Target="../media/image150.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1150.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49.png"/></Relationships>
</file>

<file path=ppt/slides/_rels/slide17.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image" Target="../media/image1340.png"/><Relationship Id="rId21" Type="http://schemas.openxmlformats.org/officeDocument/2006/relationships/image" Target="../media/image165.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notesSlide" Target="../notesSlides/notesSlide17.xml"/><Relationship Id="rId16" Type="http://schemas.openxmlformats.org/officeDocument/2006/relationships/image" Target="../media/image161.png"/><Relationship Id="rId20" Type="http://schemas.openxmlformats.org/officeDocument/2006/relationships/image" Target="../media/image1401.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56.png"/><Relationship Id="rId24" Type="http://schemas.openxmlformats.org/officeDocument/2006/relationships/image" Target="../media/image168.png"/><Relationship Id="rId5" Type="http://schemas.openxmlformats.org/officeDocument/2006/relationships/image" Target="../media/image1350.png"/><Relationship Id="rId15" Type="http://schemas.openxmlformats.org/officeDocument/2006/relationships/image" Target="../media/image160.png"/><Relationship Id="rId23" Type="http://schemas.openxmlformats.org/officeDocument/2006/relationships/image" Target="../media/image167.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150.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6.png"/></Relationships>
</file>

<file path=ppt/slides/_rels/slide1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73.png"/><Relationship Id="rId3" Type="http://schemas.openxmlformats.org/officeDocument/2006/relationships/image" Target="../media/image1360.png"/><Relationship Id="rId21" Type="http://schemas.openxmlformats.org/officeDocument/2006/relationships/image" Target="../media/image174.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72.png"/><Relationship Id="rId25" Type="http://schemas.openxmlformats.org/officeDocument/2006/relationships/image" Target="../media/image178.png"/><Relationship Id="rId2" Type="http://schemas.openxmlformats.org/officeDocument/2006/relationships/notesSlide" Target="../notesSlides/notesSlide18.xml"/><Relationship Id="rId16" Type="http://schemas.openxmlformats.org/officeDocument/2006/relationships/image" Target="../media/image171.png"/><Relationship Id="rId20" Type="http://schemas.openxmlformats.org/officeDocument/2006/relationships/image" Target="../media/image1440.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69.png"/><Relationship Id="rId24" Type="http://schemas.openxmlformats.org/officeDocument/2006/relationships/image" Target="../media/image177.png"/><Relationship Id="rId5" Type="http://schemas.openxmlformats.org/officeDocument/2006/relationships/image" Target="../media/image1370.png"/><Relationship Id="rId15" Type="http://schemas.openxmlformats.org/officeDocument/2006/relationships/image" Target="../media/image160.png"/><Relationship Id="rId23" Type="http://schemas.openxmlformats.org/officeDocument/2006/relationships/image" Target="../media/image176.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150.png"/><Relationship Id="rId9" Type="http://schemas.openxmlformats.org/officeDocument/2006/relationships/image" Target="../media/image154.png"/><Relationship Id="rId14" Type="http://schemas.openxmlformats.org/officeDocument/2006/relationships/image" Target="../media/image170.png"/><Relationship Id="rId22" Type="http://schemas.openxmlformats.org/officeDocument/2006/relationships/image" Target="../media/image175.png"/></Relationships>
</file>

<file path=ppt/slides/_rels/slide19.xml.rels><?xml version="1.0" encoding="UTF-8" standalone="yes"?>
<Relationships xmlns="http://schemas.openxmlformats.org/package/2006/relationships"><Relationship Id="rId13" Type="http://schemas.openxmlformats.org/officeDocument/2006/relationships/image" Target="../media/image183.png"/><Relationship Id="rId18" Type="http://schemas.openxmlformats.org/officeDocument/2006/relationships/image" Target="../media/image188.png"/><Relationship Id="rId26" Type="http://schemas.openxmlformats.org/officeDocument/2006/relationships/image" Target="../media/image1610.png"/><Relationship Id="rId39" Type="http://schemas.openxmlformats.org/officeDocument/2006/relationships/image" Target="../media/image198.png"/><Relationship Id="rId21" Type="http://schemas.openxmlformats.org/officeDocument/2006/relationships/image" Target="../media/image1560.png"/><Relationship Id="rId34" Type="http://schemas.openxmlformats.org/officeDocument/2006/relationships/image" Target="../media/image193.png"/><Relationship Id="rId42" Type="http://schemas.openxmlformats.org/officeDocument/2006/relationships/image" Target="../media/image201.png"/><Relationship Id="rId7" Type="http://schemas.openxmlformats.org/officeDocument/2006/relationships/image" Target="../media/image1431.png"/><Relationship Id="rId2" Type="http://schemas.openxmlformats.org/officeDocument/2006/relationships/notesSlide" Target="../notesSlides/notesSlide19.xml"/><Relationship Id="rId16" Type="http://schemas.openxmlformats.org/officeDocument/2006/relationships/image" Target="../media/image186.png"/><Relationship Id="rId29" Type="http://schemas.openxmlformats.org/officeDocument/2006/relationships/image" Target="../media/image1640.png"/><Relationship Id="rId11" Type="http://schemas.openxmlformats.org/officeDocument/2006/relationships/image" Target="../media/image181.png"/><Relationship Id="rId24" Type="http://schemas.openxmlformats.org/officeDocument/2006/relationships/image" Target="../media/image1590.png"/><Relationship Id="rId32" Type="http://schemas.openxmlformats.org/officeDocument/2006/relationships/image" Target="../media/image191.png"/><Relationship Id="rId37" Type="http://schemas.openxmlformats.org/officeDocument/2006/relationships/image" Target="../media/image196.png"/><Relationship Id="rId40" Type="http://schemas.openxmlformats.org/officeDocument/2006/relationships/image" Target="../media/image199.png"/><Relationship Id="rId45" Type="http://schemas.openxmlformats.org/officeDocument/2006/relationships/image" Target="../media/image204.png"/><Relationship Id="rId5" Type="http://schemas.openxmlformats.org/officeDocument/2006/relationships/image" Target="../media/image1410.png"/><Relationship Id="rId15" Type="http://schemas.openxmlformats.org/officeDocument/2006/relationships/image" Target="../media/image185.png"/><Relationship Id="rId23" Type="http://schemas.openxmlformats.org/officeDocument/2006/relationships/image" Target="../media/image1580.png"/><Relationship Id="rId28" Type="http://schemas.openxmlformats.org/officeDocument/2006/relationships/image" Target="../media/image1630.png"/><Relationship Id="rId36" Type="http://schemas.openxmlformats.org/officeDocument/2006/relationships/image" Target="../media/image195.png"/><Relationship Id="rId61" Type="http://schemas.openxmlformats.org/officeDocument/2006/relationships/image" Target="../media/image1690.png"/><Relationship Id="rId10" Type="http://schemas.openxmlformats.org/officeDocument/2006/relationships/image" Target="../media/image180.png"/><Relationship Id="rId19" Type="http://schemas.openxmlformats.org/officeDocument/2006/relationships/image" Target="../media/image189.png"/><Relationship Id="rId31" Type="http://schemas.openxmlformats.org/officeDocument/2006/relationships/image" Target="../media/image190.png"/><Relationship Id="rId44" Type="http://schemas.openxmlformats.org/officeDocument/2006/relationships/image" Target="../media/image203.png"/><Relationship Id="rId60" Type="http://schemas.openxmlformats.org/officeDocument/2006/relationships/image" Target="../media/image1680.png"/><Relationship Id="rId4" Type="http://schemas.openxmlformats.org/officeDocument/2006/relationships/image" Target="../media/image1400.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1570.png"/><Relationship Id="rId27" Type="http://schemas.openxmlformats.org/officeDocument/2006/relationships/image" Target="../media/image1620.png"/><Relationship Id="rId30" Type="http://schemas.openxmlformats.org/officeDocument/2006/relationships/image" Target="../media/image1650.png"/><Relationship Id="rId35" Type="http://schemas.openxmlformats.org/officeDocument/2006/relationships/image" Target="../media/image194.png"/><Relationship Id="rId43" Type="http://schemas.openxmlformats.org/officeDocument/2006/relationships/image" Target="../media/image202.png"/><Relationship Id="rId8" Type="http://schemas.openxmlformats.org/officeDocument/2006/relationships/image" Target="../media/image1780.png"/><Relationship Id="rId3" Type="http://schemas.openxmlformats.org/officeDocument/2006/relationships/image" Target="../media/image1390.png"/><Relationship Id="rId12" Type="http://schemas.openxmlformats.org/officeDocument/2006/relationships/image" Target="../media/image182.png"/><Relationship Id="rId17" Type="http://schemas.openxmlformats.org/officeDocument/2006/relationships/image" Target="../media/image187.png"/><Relationship Id="rId25" Type="http://schemas.openxmlformats.org/officeDocument/2006/relationships/image" Target="../media/image1600.png"/><Relationship Id="rId33" Type="http://schemas.openxmlformats.org/officeDocument/2006/relationships/image" Target="../media/image192.png"/><Relationship Id="rId38" Type="http://schemas.openxmlformats.org/officeDocument/2006/relationships/image" Target="../media/image197.png"/><Relationship Id="rId46" Type="http://schemas.openxmlformats.org/officeDocument/2006/relationships/image" Target="../media/image205.png"/><Relationship Id="rId20" Type="http://schemas.openxmlformats.org/officeDocument/2006/relationships/image" Target="../media/image1550.png"/><Relationship Id="rId41" Type="http://schemas.openxmlformats.org/officeDocument/2006/relationships/image" Target="../media/image200.png"/><Relationship Id="rId62" Type="http://schemas.openxmlformats.org/officeDocument/2006/relationships/image" Target="../media/image1710.png"/><Relationship Id="rId1" Type="http://schemas.openxmlformats.org/officeDocument/2006/relationships/slideLayout" Target="../slideLayouts/slideLayout2.xml"/><Relationship Id="rId6" Type="http://schemas.openxmlformats.org/officeDocument/2006/relationships/image" Target="../media/image14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18" Type="http://schemas.openxmlformats.org/officeDocument/2006/relationships/image" Target="../media/image217.png"/><Relationship Id="rId3" Type="http://schemas.openxmlformats.org/officeDocument/2006/relationships/image" Target="../media/image1720.png"/><Relationship Id="rId21" Type="http://schemas.openxmlformats.org/officeDocument/2006/relationships/image" Target="../media/image220.png"/><Relationship Id="rId7" Type="http://schemas.openxmlformats.org/officeDocument/2006/relationships/image" Target="../media/image206.png"/><Relationship Id="rId12" Type="http://schemas.openxmlformats.org/officeDocument/2006/relationships/image" Target="../media/image211.png"/><Relationship Id="rId17" Type="http://schemas.openxmlformats.org/officeDocument/2006/relationships/image" Target="../media/image216.png"/><Relationship Id="rId2" Type="http://schemas.openxmlformats.org/officeDocument/2006/relationships/notesSlide" Target="../notesSlides/notesSlide20.xml"/><Relationship Id="rId16" Type="http://schemas.openxmlformats.org/officeDocument/2006/relationships/image" Target="../media/image215.png"/><Relationship Id="rId20"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210.png"/><Relationship Id="rId5" Type="http://schemas.openxmlformats.org/officeDocument/2006/relationships/image" Target="../media/image1730.png"/><Relationship Id="rId15" Type="http://schemas.openxmlformats.org/officeDocument/2006/relationships/image" Target="../media/image214.png"/><Relationship Id="rId23" Type="http://schemas.openxmlformats.org/officeDocument/2006/relationships/image" Target="../media/image2050.png"/><Relationship Id="rId10" Type="http://schemas.openxmlformats.org/officeDocument/2006/relationships/image" Target="../media/image209.png"/><Relationship Id="rId19" Type="http://schemas.openxmlformats.org/officeDocument/2006/relationships/image" Target="../media/image218.png"/><Relationship Id="rId4" Type="http://schemas.openxmlformats.org/officeDocument/2006/relationships/image" Target="../media/image1150.png"/><Relationship Id="rId9" Type="http://schemas.openxmlformats.org/officeDocument/2006/relationships/image" Target="../media/image208.png"/><Relationship Id="rId14" Type="http://schemas.openxmlformats.org/officeDocument/2006/relationships/image" Target="../media/image213.png"/><Relationship Id="rId22" Type="http://schemas.openxmlformats.org/officeDocument/2006/relationships/image" Target="../media/image2040.png"/></Relationships>
</file>

<file path=ppt/slides/_rels/slide21.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2.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1.png"/><Relationship Id="rId2" Type="http://schemas.openxmlformats.org/officeDocument/2006/relationships/notesSlide" Target="../notesSlides/notesSlide21.xml"/><Relationship Id="rId16"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image" Target="../media/image234.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3.png"/></Relationships>
</file>

<file path=ppt/slides/_rels/slide2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2.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5.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8.png"/><Relationship Id="rId5" Type="http://schemas.openxmlformats.org/officeDocument/2006/relationships/image" Target="../media/image320.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90.png"/><Relationship Id="rId4" Type="http://schemas.openxmlformats.org/officeDocument/2006/relationships/image" Target="../media/image52.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gif"/></Relationships>
</file>

<file path=ppt/slides/_rels/slide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78D2-514C-768C-75E0-8B5BF603C802}"/>
              </a:ext>
            </a:extLst>
          </p:cNvPr>
          <p:cNvSpPr>
            <a:spLocks noGrp="1"/>
          </p:cNvSpPr>
          <p:nvPr>
            <p:ph type="ctrTitle"/>
          </p:nvPr>
        </p:nvSpPr>
        <p:spPr>
          <a:xfrm>
            <a:off x="607786" y="1104906"/>
            <a:ext cx="10320035" cy="1180890"/>
          </a:xfrm>
        </p:spPr>
        <p:txBody>
          <a:bodyPr>
            <a:normAutofit/>
          </a:bodyPr>
          <a:lstStyle/>
          <a:p>
            <a:r>
              <a:rPr lang="en-US" sz="2800" b="1" dirty="0">
                <a:solidFill>
                  <a:srgbClr val="1E63A8"/>
                </a:solidFill>
                <a:latin typeface="Calibri" panose="020F0502020204030204" pitchFamily="34" charset="0"/>
                <a:ea typeface="Calibri" panose="020F0502020204030204" pitchFamily="34" charset="0"/>
                <a:cs typeface="Calibri" panose="020F0502020204030204" pitchFamily="34" charset="0"/>
              </a:rPr>
              <a:t>Harmony in Complexity: Unveiling Mathematical Unity Across Logistic Regression, Artificial Neural Networks and Computer Vision</a:t>
            </a:r>
          </a:p>
        </p:txBody>
      </p:sp>
      <p:sp>
        <p:nvSpPr>
          <p:cNvPr id="3" name="Subtitle 2">
            <a:extLst>
              <a:ext uri="{FF2B5EF4-FFF2-40B4-BE49-F238E27FC236}">
                <a16:creationId xmlns:a16="http://schemas.microsoft.com/office/drawing/2014/main" id="{746E654F-A2B6-75FB-4D52-49429F8A523D}"/>
              </a:ext>
            </a:extLst>
          </p:cNvPr>
          <p:cNvSpPr>
            <a:spLocks noGrp="1"/>
          </p:cNvSpPr>
          <p:nvPr>
            <p:ph type="subTitle" idx="1"/>
          </p:nvPr>
        </p:nvSpPr>
        <p:spPr>
          <a:xfrm>
            <a:off x="1195804" y="3002831"/>
            <a:ext cx="9144000" cy="1655762"/>
          </a:xfrm>
        </p:spPr>
        <p:txBody>
          <a:bodyPr/>
          <a:lstStyle/>
          <a:p>
            <a:r>
              <a:rPr lang="en-US" dirty="0"/>
              <a:t>Liliang Chen</a:t>
            </a:r>
          </a:p>
          <a:p>
            <a:r>
              <a:rPr lang="en-US" sz="1600" dirty="0"/>
              <a:t>Freddie Mac</a:t>
            </a:r>
          </a:p>
          <a:p>
            <a:r>
              <a:rPr lang="en-US" sz="1600" dirty="0"/>
              <a:t>chenliliang@gmail.com</a:t>
            </a:r>
          </a:p>
        </p:txBody>
      </p:sp>
      <p:pic>
        <p:nvPicPr>
          <p:cNvPr id="5" name="Picture 4">
            <a:extLst>
              <a:ext uri="{FF2B5EF4-FFF2-40B4-BE49-F238E27FC236}">
                <a16:creationId xmlns:a16="http://schemas.microsoft.com/office/drawing/2014/main" id="{CB31D02E-D14B-76EB-FD1B-A674D01064EE}"/>
              </a:ext>
            </a:extLst>
          </p:cNvPr>
          <p:cNvPicPr>
            <a:picLocks noChangeAspect="1"/>
          </p:cNvPicPr>
          <p:nvPr/>
        </p:nvPicPr>
        <p:blipFill>
          <a:blip r:embed="rId3"/>
          <a:stretch>
            <a:fillRect/>
          </a:stretch>
        </p:blipFill>
        <p:spPr>
          <a:xfrm>
            <a:off x="129962" y="5791216"/>
            <a:ext cx="1439066" cy="929900"/>
          </a:xfrm>
          <a:prstGeom prst="rect">
            <a:avLst/>
          </a:prstGeom>
        </p:spPr>
      </p:pic>
    </p:spTree>
    <p:extLst>
      <p:ext uri="{BB962C8B-B14F-4D97-AF65-F5344CB8AC3E}">
        <p14:creationId xmlns:p14="http://schemas.microsoft.com/office/powerpoint/2010/main" val="1405031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7CFEB-F6FD-D30C-9365-00A29E0AE4A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B88605-8C70-B751-12C1-988A6EF2741E}"/>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F6DF1F4-6541-C451-2162-F05829886EC4}"/>
              </a:ext>
            </a:extLst>
          </p:cNvPr>
          <p:cNvSpPr txBox="1"/>
          <p:nvPr/>
        </p:nvSpPr>
        <p:spPr>
          <a:xfrm>
            <a:off x="3280727" y="410734"/>
            <a:ext cx="4474488" cy="646331"/>
          </a:xfrm>
          <a:prstGeom prst="rect">
            <a:avLst/>
          </a:prstGeom>
          <a:noFill/>
        </p:spPr>
        <p:txBody>
          <a:bodyPr wrap="square" rtlCol="0">
            <a:spAutoFit/>
          </a:bodyPr>
          <a:lstStyle/>
          <a:p>
            <a:r>
              <a:rPr lang="en-US" dirty="0"/>
              <a:t>	</a:t>
            </a:r>
            <a:r>
              <a:rPr lang="en-US" b="1" dirty="0">
                <a:solidFill>
                  <a:schemeClr val="bg1"/>
                </a:solidFill>
              </a:rPr>
              <a:t>Two-layer Neural Networks</a:t>
            </a:r>
          </a:p>
          <a:p>
            <a:endParaRPr lang="en-US" dirty="0"/>
          </a:p>
        </p:txBody>
      </p:sp>
      <p:sp>
        <p:nvSpPr>
          <p:cNvPr id="37" name="Oval 36">
            <a:extLst>
              <a:ext uri="{FF2B5EF4-FFF2-40B4-BE49-F238E27FC236}">
                <a16:creationId xmlns:a16="http://schemas.microsoft.com/office/drawing/2014/main" id="{5F1E3EC2-E954-898F-036C-BB717FEB7B15}"/>
              </a:ext>
            </a:extLst>
          </p:cNvPr>
          <p:cNvSpPr/>
          <p:nvPr/>
        </p:nvSpPr>
        <p:spPr>
          <a:xfrm>
            <a:off x="598170" y="1633217"/>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A7F18907-3EB2-BBD7-1A19-F8190AB49BF1}"/>
              </a:ext>
            </a:extLst>
          </p:cNvPr>
          <p:cNvSpPr/>
          <p:nvPr/>
        </p:nvSpPr>
        <p:spPr>
          <a:xfrm>
            <a:off x="652423" y="2791509"/>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4446FD6-879B-F655-ACFC-BADD1740194C}"/>
              </a:ext>
            </a:extLst>
          </p:cNvPr>
          <p:cNvSpPr/>
          <p:nvPr/>
        </p:nvSpPr>
        <p:spPr>
          <a:xfrm>
            <a:off x="2136648" y="1281476"/>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A00A6188-B6FC-083A-25DC-629A0D3DDF8B}"/>
              </a:ext>
            </a:extLst>
          </p:cNvPr>
          <p:cNvSpPr/>
          <p:nvPr/>
        </p:nvSpPr>
        <p:spPr>
          <a:xfrm>
            <a:off x="2136648" y="2208938"/>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FB7EE6F-C274-E0B7-F76D-6A4A4506A44E}"/>
              </a:ext>
            </a:extLst>
          </p:cNvPr>
          <p:cNvSpPr/>
          <p:nvPr/>
        </p:nvSpPr>
        <p:spPr>
          <a:xfrm>
            <a:off x="2146173" y="3142388"/>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4EE5762B-0A36-C99C-E06F-CC40E035A823}"/>
              </a:ext>
            </a:extLst>
          </p:cNvPr>
          <p:cNvCxnSpPr>
            <a:cxnSpLocks/>
            <a:stCxn id="37" idx="6"/>
            <a:endCxn id="39" idx="2"/>
          </p:cNvCxnSpPr>
          <p:nvPr/>
        </p:nvCxnSpPr>
        <p:spPr>
          <a:xfrm flipV="1">
            <a:off x="1232154" y="1604642"/>
            <a:ext cx="904494" cy="3517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53A9324-A61E-7D70-EF0E-8714D3321056}"/>
              </a:ext>
            </a:extLst>
          </p:cNvPr>
          <p:cNvCxnSpPr>
            <a:cxnSpLocks/>
            <a:stCxn id="37" idx="6"/>
            <a:endCxn id="40" idx="2"/>
          </p:cNvCxnSpPr>
          <p:nvPr/>
        </p:nvCxnSpPr>
        <p:spPr>
          <a:xfrm>
            <a:off x="1232154" y="1956383"/>
            <a:ext cx="904494" cy="5757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67086B-F1F2-8A76-77DC-3D3B990F910F}"/>
              </a:ext>
            </a:extLst>
          </p:cNvPr>
          <p:cNvCxnSpPr>
            <a:cxnSpLocks/>
            <a:stCxn id="37" idx="6"/>
            <a:endCxn id="41" idx="2"/>
          </p:cNvCxnSpPr>
          <p:nvPr/>
        </p:nvCxnSpPr>
        <p:spPr>
          <a:xfrm>
            <a:off x="1232154" y="1956383"/>
            <a:ext cx="914019" cy="150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90BA6D3-D237-5A33-4753-B4C3CF9C0C7A}"/>
              </a:ext>
            </a:extLst>
          </p:cNvPr>
          <p:cNvCxnSpPr>
            <a:cxnSpLocks/>
            <a:stCxn id="38" idx="6"/>
          </p:cNvCxnSpPr>
          <p:nvPr/>
        </p:nvCxnSpPr>
        <p:spPr>
          <a:xfrm flipV="1">
            <a:off x="1286407" y="1643566"/>
            <a:ext cx="846677" cy="1471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619FDE3-04D0-8E3D-5848-EB1F946881EA}"/>
              </a:ext>
            </a:extLst>
          </p:cNvPr>
          <p:cNvCxnSpPr>
            <a:cxnSpLocks/>
            <a:stCxn id="38" idx="6"/>
            <a:endCxn id="40" idx="2"/>
          </p:cNvCxnSpPr>
          <p:nvPr/>
        </p:nvCxnSpPr>
        <p:spPr>
          <a:xfrm flipV="1">
            <a:off x="1286407" y="2532104"/>
            <a:ext cx="850241" cy="582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7CAE752-6897-F94D-C01D-587D7708F33E}"/>
              </a:ext>
            </a:extLst>
          </p:cNvPr>
          <p:cNvCxnSpPr>
            <a:cxnSpLocks/>
            <a:stCxn id="38" idx="6"/>
          </p:cNvCxnSpPr>
          <p:nvPr/>
        </p:nvCxnSpPr>
        <p:spPr>
          <a:xfrm>
            <a:off x="1286407" y="3114675"/>
            <a:ext cx="846677" cy="3906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2F8EFE8C-E910-8DED-3F26-2D28BCB68CC0}"/>
                  </a:ext>
                </a:extLst>
              </p:cNvPr>
              <p:cNvSpPr txBox="1"/>
              <p:nvPr/>
            </p:nvSpPr>
            <p:spPr>
              <a:xfrm>
                <a:off x="754854" y="175054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7" name="TextBox 76">
                <a:extLst>
                  <a:ext uri="{FF2B5EF4-FFF2-40B4-BE49-F238E27FC236}">
                    <a16:creationId xmlns:a16="http://schemas.microsoft.com/office/drawing/2014/main" id="{2F8EFE8C-E910-8DED-3F26-2D28BCB68CC0}"/>
                  </a:ext>
                </a:extLst>
              </p:cNvPr>
              <p:cNvSpPr txBox="1">
                <a:spLocks noRot="1" noChangeAspect="1" noMove="1" noResize="1" noEditPoints="1" noAdjustHandles="1" noChangeArrowheads="1" noChangeShapeType="1" noTextEdit="1"/>
              </p:cNvSpPr>
              <p:nvPr/>
            </p:nvSpPr>
            <p:spPr>
              <a:xfrm>
                <a:off x="754854" y="1750544"/>
                <a:ext cx="259557" cy="369332"/>
              </a:xfrm>
              <a:prstGeom prst="rect">
                <a:avLst/>
              </a:prstGeom>
              <a:blipFill>
                <a:blip r:embed="rId3"/>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3583485-7799-B50C-813C-CD85C9E00F62}"/>
                  </a:ext>
                </a:extLst>
              </p:cNvPr>
              <p:cNvSpPr txBox="1"/>
              <p:nvPr/>
            </p:nvSpPr>
            <p:spPr>
              <a:xfrm>
                <a:off x="788569" y="290910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8" name="TextBox 77">
                <a:extLst>
                  <a:ext uri="{FF2B5EF4-FFF2-40B4-BE49-F238E27FC236}">
                    <a16:creationId xmlns:a16="http://schemas.microsoft.com/office/drawing/2014/main" id="{D3583485-7799-B50C-813C-CD85C9E00F62}"/>
                  </a:ext>
                </a:extLst>
              </p:cNvPr>
              <p:cNvSpPr txBox="1">
                <a:spLocks noRot="1" noChangeAspect="1" noMove="1" noResize="1" noEditPoints="1" noAdjustHandles="1" noChangeArrowheads="1" noChangeShapeType="1" noTextEdit="1"/>
              </p:cNvSpPr>
              <p:nvPr/>
            </p:nvSpPr>
            <p:spPr>
              <a:xfrm>
                <a:off x="788569" y="2909105"/>
                <a:ext cx="259557" cy="369332"/>
              </a:xfrm>
              <a:prstGeom prst="rect">
                <a:avLst/>
              </a:prstGeom>
              <a:blipFill>
                <a:blip r:embed="rId4"/>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5026DD3-DEF5-7165-846B-8372D655B32D}"/>
                  </a:ext>
                </a:extLst>
              </p:cNvPr>
              <p:cNvSpPr txBox="1"/>
              <p:nvPr/>
            </p:nvSpPr>
            <p:spPr>
              <a:xfrm>
                <a:off x="1295830" y="1464386"/>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11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9" name="TextBox 78">
                <a:extLst>
                  <a:ext uri="{FF2B5EF4-FFF2-40B4-BE49-F238E27FC236}">
                    <a16:creationId xmlns:a16="http://schemas.microsoft.com/office/drawing/2014/main" id="{C5026DD3-DEF5-7165-846B-8372D655B32D}"/>
                  </a:ext>
                </a:extLst>
              </p:cNvPr>
              <p:cNvSpPr txBox="1">
                <a:spLocks noRot="1" noChangeAspect="1" noMove="1" noResize="1" noEditPoints="1" noAdjustHandles="1" noChangeArrowheads="1" noChangeShapeType="1" noTextEdit="1"/>
              </p:cNvSpPr>
              <p:nvPr/>
            </p:nvSpPr>
            <p:spPr>
              <a:xfrm>
                <a:off x="1295830" y="1464386"/>
                <a:ext cx="259557" cy="369332"/>
              </a:xfrm>
              <a:prstGeom prst="rect">
                <a:avLst/>
              </a:prstGeom>
              <a:blipFill>
                <a:blip r:embed="rId5"/>
                <a:stretch>
                  <a:fillRect r="-9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4FEF5A0-5289-A715-DE0F-94A149665B7E}"/>
                  </a:ext>
                </a:extLst>
              </p:cNvPr>
              <p:cNvSpPr txBox="1"/>
              <p:nvPr/>
            </p:nvSpPr>
            <p:spPr>
              <a:xfrm>
                <a:off x="2286585" y="140008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0" name="TextBox 79">
                <a:extLst>
                  <a:ext uri="{FF2B5EF4-FFF2-40B4-BE49-F238E27FC236}">
                    <a16:creationId xmlns:a16="http://schemas.microsoft.com/office/drawing/2014/main" id="{84FEF5A0-5289-A715-DE0F-94A149665B7E}"/>
                  </a:ext>
                </a:extLst>
              </p:cNvPr>
              <p:cNvSpPr txBox="1">
                <a:spLocks noRot="1" noChangeAspect="1" noMove="1" noResize="1" noEditPoints="1" noAdjustHandles="1" noChangeArrowheads="1" noChangeShapeType="1" noTextEdit="1"/>
              </p:cNvSpPr>
              <p:nvPr/>
            </p:nvSpPr>
            <p:spPr>
              <a:xfrm>
                <a:off x="2286585" y="1400089"/>
                <a:ext cx="259557" cy="369332"/>
              </a:xfrm>
              <a:prstGeom prst="rect">
                <a:avLst/>
              </a:prstGeom>
              <a:blipFill>
                <a:blip r:embed="rId6"/>
                <a:stretch>
                  <a:fillRect r="-3953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85DB685-221F-7985-CD20-66796324174B}"/>
                  </a:ext>
                </a:extLst>
              </p:cNvPr>
              <p:cNvSpPr txBox="1"/>
              <p:nvPr/>
            </p:nvSpPr>
            <p:spPr>
              <a:xfrm>
                <a:off x="1354548" y="182576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12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1" name="TextBox 80">
                <a:extLst>
                  <a:ext uri="{FF2B5EF4-FFF2-40B4-BE49-F238E27FC236}">
                    <a16:creationId xmlns:a16="http://schemas.microsoft.com/office/drawing/2014/main" id="{185DB685-221F-7985-CD20-66796324174B}"/>
                  </a:ext>
                </a:extLst>
              </p:cNvPr>
              <p:cNvSpPr txBox="1">
                <a:spLocks noRot="1" noChangeAspect="1" noMove="1" noResize="1" noEditPoints="1" noAdjustHandles="1" noChangeArrowheads="1" noChangeShapeType="1" noTextEdit="1"/>
              </p:cNvSpPr>
              <p:nvPr/>
            </p:nvSpPr>
            <p:spPr>
              <a:xfrm>
                <a:off x="1354548" y="1825764"/>
                <a:ext cx="259557" cy="369332"/>
              </a:xfrm>
              <a:prstGeom prst="rect">
                <a:avLst/>
              </a:prstGeom>
              <a:blipFill>
                <a:blip r:embed="rId7"/>
                <a:stretch>
                  <a:fillRect r="-9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C312392-33A5-05DC-844D-CEB2BF0AE2F4}"/>
                  </a:ext>
                </a:extLst>
              </p:cNvPr>
              <p:cNvSpPr txBox="1"/>
              <p:nvPr/>
            </p:nvSpPr>
            <p:spPr>
              <a:xfrm>
                <a:off x="1039066" y="215688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13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2" name="TextBox 81">
                <a:extLst>
                  <a:ext uri="{FF2B5EF4-FFF2-40B4-BE49-F238E27FC236}">
                    <a16:creationId xmlns:a16="http://schemas.microsoft.com/office/drawing/2014/main" id="{0C312392-33A5-05DC-844D-CEB2BF0AE2F4}"/>
                  </a:ext>
                </a:extLst>
              </p:cNvPr>
              <p:cNvSpPr txBox="1">
                <a:spLocks noRot="1" noChangeAspect="1" noMove="1" noResize="1" noEditPoints="1" noAdjustHandles="1" noChangeArrowheads="1" noChangeShapeType="1" noTextEdit="1"/>
              </p:cNvSpPr>
              <p:nvPr/>
            </p:nvSpPr>
            <p:spPr>
              <a:xfrm>
                <a:off x="1039066" y="2156884"/>
                <a:ext cx="259557" cy="369332"/>
              </a:xfrm>
              <a:prstGeom prst="rect">
                <a:avLst/>
              </a:prstGeom>
              <a:blipFill>
                <a:blip r:embed="rId8"/>
                <a:stretch>
                  <a:fillRect r="-9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82A27C9-021B-3D9A-CA52-4B8390D9249C}"/>
                  </a:ext>
                </a:extLst>
              </p:cNvPr>
              <p:cNvSpPr txBox="1"/>
              <p:nvPr/>
            </p:nvSpPr>
            <p:spPr>
              <a:xfrm>
                <a:off x="1040547" y="251191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rPr>
                          <m:t>2</m:t>
                        </m:r>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3" name="TextBox 82">
                <a:extLst>
                  <a:ext uri="{FF2B5EF4-FFF2-40B4-BE49-F238E27FC236}">
                    <a16:creationId xmlns:a16="http://schemas.microsoft.com/office/drawing/2014/main" id="{282A27C9-021B-3D9A-CA52-4B8390D9249C}"/>
                  </a:ext>
                </a:extLst>
              </p:cNvPr>
              <p:cNvSpPr txBox="1">
                <a:spLocks noRot="1" noChangeAspect="1" noMove="1" noResize="1" noEditPoints="1" noAdjustHandles="1" noChangeArrowheads="1" noChangeShapeType="1" noTextEdit="1"/>
              </p:cNvSpPr>
              <p:nvPr/>
            </p:nvSpPr>
            <p:spPr>
              <a:xfrm>
                <a:off x="1040547" y="2511919"/>
                <a:ext cx="259557" cy="369332"/>
              </a:xfrm>
              <a:prstGeom prst="rect">
                <a:avLst/>
              </a:prstGeom>
              <a:blipFill>
                <a:blip r:embed="rId9"/>
                <a:stretch>
                  <a:fillRect r="-97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95C0C97-1736-301E-D5AB-B22583A64FC5}"/>
                  </a:ext>
                </a:extLst>
              </p:cNvPr>
              <p:cNvSpPr txBox="1"/>
              <p:nvPr/>
            </p:nvSpPr>
            <p:spPr>
              <a:xfrm>
                <a:off x="1359776" y="286013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rPr>
                          <m:t>22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4" name="TextBox 83">
                <a:extLst>
                  <a:ext uri="{FF2B5EF4-FFF2-40B4-BE49-F238E27FC236}">
                    <a16:creationId xmlns:a16="http://schemas.microsoft.com/office/drawing/2014/main" id="{A95C0C97-1736-301E-D5AB-B22583A64FC5}"/>
                  </a:ext>
                </a:extLst>
              </p:cNvPr>
              <p:cNvSpPr txBox="1">
                <a:spLocks noRot="1" noChangeAspect="1" noMove="1" noResize="1" noEditPoints="1" noAdjustHandles="1" noChangeArrowheads="1" noChangeShapeType="1" noTextEdit="1"/>
              </p:cNvSpPr>
              <p:nvPr/>
            </p:nvSpPr>
            <p:spPr>
              <a:xfrm>
                <a:off x="1359776" y="2860138"/>
                <a:ext cx="259557" cy="369332"/>
              </a:xfrm>
              <a:prstGeom prst="rect">
                <a:avLst/>
              </a:prstGeom>
              <a:blipFill>
                <a:blip r:embed="rId10"/>
                <a:stretch>
                  <a:fillRect r="-95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7B06C1-2E3A-B643-2BAA-789EFCBBFEBE}"/>
                  </a:ext>
                </a:extLst>
              </p:cNvPr>
              <p:cNvSpPr txBox="1"/>
              <p:nvPr/>
            </p:nvSpPr>
            <p:spPr>
              <a:xfrm>
                <a:off x="1293222" y="315929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rPr>
                          <m:t>23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6" name="TextBox 85">
                <a:extLst>
                  <a:ext uri="{FF2B5EF4-FFF2-40B4-BE49-F238E27FC236}">
                    <a16:creationId xmlns:a16="http://schemas.microsoft.com/office/drawing/2014/main" id="{EB7B06C1-2E3A-B643-2BAA-789EFCBBFEBE}"/>
                  </a:ext>
                </a:extLst>
              </p:cNvPr>
              <p:cNvSpPr txBox="1">
                <a:spLocks noRot="1" noChangeAspect="1" noMove="1" noResize="1" noEditPoints="1" noAdjustHandles="1" noChangeArrowheads="1" noChangeShapeType="1" noTextEdit="1"/>
              </p:cNvSpPr>
              <p:nvPr/>
            </p:nvSpPr>
            <p:spPr>
              <a:xfrm>
                <a:off x="1293222" y="3159297"/>
                <a:ext cx="259557" cy="369332"/>
              </a:xfrm>
              <a:prstGeom prst="rect">
                <a:avLst/>
              </a:prstGeom>
              <a:blipFill>
                <a:blip r:embed="rId11"/>
                <a:stretch>
                  <a:fillRect r="-95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B54B7C0-3CA1-5BBA-E15B-C4DF239EACF1}"/>
                  </a:ext>
                </a:extLst>
              </p:cNvPr>
              <p:cNvSpPr txBox="1"/>
              <p:nvPr/>
            </p:nvSpPr>
            <p:spPr>
              <a:xfrm>
                <a:off x="2264995" y="232591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7" name="TextBox 86">
                <a:extLst>
                  <a:ext uri="{FF2B5EF4-FFF2-40B4-BE49-F238E27FC236}">
                    <a16:creationId xmlns:a16="http://schemas.microsoft.com/office/drawing/2014/main" id="{FB54B7C0-3CA1-5BBA-E15B-C4DF239EACF1}"/>
                  </a:ext>
                </a:extLst>
              </p:cNvPr>
              <p:cNvSpPr txBox="1">
                <a:spLocks noRot="1" noChangeAspect="1" noMove="1" noResize="1" noEditPoints="1" noAdjustHandles="1" noChangeArrowheads="1" noChangeShapeType="1" noTextEdit="1"/>
              </p:cNvSpPr>
              <p:nvPr/>
            </p:nvSpPr>
            <p:spPr>
              <a:xfrm>
                <a:off x="2264995" y="2325919"/>
                <a:ext cx="259557" cy="369332"/>
              </a:xfrm>
              <a:prstGeom prst="rect">
                <a:avLst/>
              </a:prstGeom>
              <a:blipFill>
                <a:blip r:embed="rId12"/>
                <a:stretch>
                  <a:fillRect r="-4285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F44E0FE-3153-8641-223C-CA4B77C295EB}"/>
                  </a:ext>
                </a:extLst>
              </p:cNvPr>
              <p:cNvSpPr txBox="1"/>
              <p:nvPr/>
            </p:nvSpPr>
            <p:spPr>
              <a:xfrm>
                <a:off x="2282775" y="329365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8" name="TextBox 87">
                <a:extLst>
                  <a:ext uri="{FF2B5EF4-FFF2-40B4-BE49-F238E27FC236}">
                    <a16:creationId xmlns:a16="http://schemas.microsoft.com/office/drawing/2014/main" id="{EF44E0FE-3153-8641-223C-CA4B77C295EB}"/>
                  </a:ext>
                </a:extLst>
              </p:cNvPr>
              <p:cNvSpPr txBox="1">
                <a:spLocks noRot="1" noChangeAspect="1" noMove="1" noResize="1" noEditPoints="1" noAdjustHandles="1" noChangeArrowheads="1" noChangeShapeType="1" noTextEdit="1"/>
              </p:cNvSpPr>
              <p:nvPr/>
            </p:nvSpPr>
            <p:spPr>
              <a:xfrm>
                <a:off x="2282775" y="3293659"/>
                <a:ext cx="259557" cy="369332"/>
              </a:xfrm>
              <a:prstGeom prst="rect">
                <a:avLst/>
              </a:prstGeom>
              <a:blipFill>
                <a:blip r:embed="rId13"/>
                <a:stretch>
                  <a:fillRect r="-41860" b="-6557"/>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4D3466BF-F8C5-8C95-89AB-A2166A95B592}"/>
              </a:ext>
            </a:extLst>
          </p:cNvPr>
          <p:cNvSpPr/>
          <p:nvPr/>
        </p:nvSpPr>
        <p:spPr>
          <a:xfrm>
            <a:off x="3790823" y="2208938"/>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Arrow Connector 89">
            <a:extLst>
              <a:ext uri="{FF2B5EF4-FFF2-40B4-BE49-F238E27FC236}">
                <a16:creationId xmlns:a16="http://schemas.microsoft.com/office/drawing/2014/main" id="{F1EE3DC5-44AB-5256-54DB-71AEA15B22DD}"/>
              </a:ext>
            </a:extLst>
          </p:cNvPr>
          <p:cNvCxnSpPr>
            <a:cxnSpLocks/>
            <a:stCxn id="39" idx="6"/>
            <a:endCxn id="89" idx="2"/>
          </p:cNvCxnSpPr>
          <p:nvPr/>
        </p:nvCxnSpPr>
        <p:spPr>
          <a:xfrm>
            <a:off x="2770632" y="1604642"/>
            <a:ext cx="1020191" cy="9274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134E746-8A65-6D37-CBD2-67EE5397089D}"/>
              </a:ext>
            </a:extLst>
          </p:cNvPr>
          <p:cNvCxnSpPr>
            <a:cxnSpLocks/>
            <a:stCxn id="40" idx="6"/>
          </p:cNvCxnSpPr>
          <p:nvPr/>
        </p:nvCxnSpPr>
        <p:spPr>
          <a:xfrm>
            <a:off x="2770632" y="2532104"/>
            <a:ext cx="9559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80AF2F2-4A95-A13E-F927-F176E781DC46}"/>
              </a:ext>
            </a:extLst>
          </p:cNvPr>
          <p:cNvCxnSpPr>
            <a:cxnSpLocks/>
            <a:stCxn id="41" idx="6"/>
            <a:endCxn id="89" idx="2"/>
          </p:cNvCxnSpPr>
          <p:nvPr/>
        </p:nvCxnSpPr>
        <p:spPr>
          <a:xfrm flipV="1">
            <a:off x="2780157" y="2532104"/>
            <a:ext cx="1010666" cy="933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EEA2A1E3-D9FE-5D3D-A062-C28A23D8086D}"/>
              </a:ext>
            </a:extLst>
          </p:cNvPr>
          <p:cNvSpPr txBox="1"/>
          <p:nvPr/>
        </p:nvSpPr>
        <p:spPr>
          <a:xfrm>
            <a:off x="3943935" y="2377989"/>
            <a:ext cx="259557" cy="307777"/>
          </a:xfrm>
          <a:prstGeom prst="rect">
            <a:avLst/>
          </a:prstGeom>
          <a:noFill/>
        </p:spPr>
        <p:txBody>
          <a:bodyPr wrap="square">
            <a:spAutoFit/>
          </a:bodyPr>
          <a:lstStyle/>
          <a:p>
            <a:r>
              <a:rPr lang="en-US" sz="1400" dirty="0">
                <a:effectLst/>
                <a:latin typeface="Calibri" panose="020F0502020204030204" pitchFamily="34" charset="0"/>
                <a:ea typeface="DengXian" panose="02010600030101010101" pitchFamily="2" charset="-122"/>
                <a:cs typeface="Times New Roman" panose="02020603050405020304" pitchFamily="18" charset="0"/>
              </a:rPr>
              <a:t>Z </a:t>
            </a:r>
            <a:endParaRPr lang="en-US" sz="140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B7B38AA-CD03-9D88-6A7B-C38CAFEDD3DD}"/>
                  </a:ext>
                </a:extLst>
              </p:cNvPr>
              <p:cNvSpPr txBox="1"/>
              <p:nvPr/>
            </p:nvSpPr>
            <p:spPr>
              <a:xfrm>
                <a:off x="395087" y="4415319"/>
                <a:ext cx="4940393" cy="1034322"/>
              </a:xfrm>
              <a:prstGeom prst="rect">
                <a:avLst/>
              </a:prstGeom>
              <a:noFill/>
            </p:spPr>
            <p:txBody>
              <a:bodyPr wrap="square">
                <a:spAutoFit/>
              </a:bodyPr>
              <a:lstStyle/>
              <a:p>
                <a:pPr marL="0" marR="0">
                  <a:lnSpc>
                    <a:spcPct val="107000"/>
                  </a:lnSpc>
                  <a:spcBef>
                    <a:spcPts val="0"/>
                  </a:spcBef>
                  <a:spcAft>
                    <a:spcPts val="800"/>
                  </a:spcAft>
                </a:pPr>
                <a14:m>
                  <m:oMath xmlns:m="http://schemas.openxmlformats.org/officeDocument/2006/math">
                    <m:sSup>
                      <m:sSup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pPr>
                      <m:e>
                        <m:d>
                          <m:dPr>
                            <m:begChr m:val="["/>
                            <m:end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m>
                              <m:mPr>
                                <m:mcs>
                                  <m:mc>
                                    <m:mcPr>
                                      <m:count m:val="3"/>
                                      <m:mcJc m:val="center"/>
                                    </m:mcPr>
                                  </m:mc>
                                </m:mcs>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mPr>
                              <m:m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11</m:t>
                                      </m:r>
                                    </m:sub>
                                  </m:sSub>
                                </m:e>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12</m:t>
                                      </m:r>
                                    </m:sub>
                                  </m:sSub>
                                </m:e>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13</m:t>
                                      </m:r>
                                    </m:sub>
                                  </m:sSub>
                                </m:e>
                              </m:mr>
                              <m:m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21</m:t>
                                      </m:r>
                                    </m:sub>
                                  </m:sSub>
                                </m:e>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22</m:t>
                                      </m:r>
                                    </m:sub>
                                  </m:sSub>
                                </m:e>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23</m:t>
                                      </m:r>
                                    </m:sub>
                                  </m:sSub>
                                </m:e>
                              </m:mr>
                            </m:m>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𝑇</m:t>
                        </m:r>
                      </m:sup>
                    </m:sSup>
                    <m:d>
                      <m:dPr>
                        <m:begChr m:val="["/>
                        <m:end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m>
                          <m:mPr>
                            <m:mcs>
                              <m:mc>
                                <m:mcPr>
                                  <m:count m:val="1"/>
                                  <m:mcJc m:val="center"/>
                                </m:mcPr>
                              </m:mc>
                            </m:mcs>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mPr>
                          <m:mr>
                            <m:e>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sub>
                              </m:sSub>
                            </m:e>
                          </m:mr>
                          <m:m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mr>
                        </m:m>
                      </m:e>
                    </m:d>
                  </m:oMath>
                </a14:m>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t>
                </a:r>
                <a14:m>
                  <m:oMath xmlns:m="http://schemas.openxmlformats.org/officeDocument/2006/math">
                    <m:d>
                      <m:dPr>
                        <m:begChr m:val="["/>
                        <m:end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m>
                          <m:mPr>
                            <m:mcs>
                              <m:mc>
                                <m:mcPr>
                                  <m:count m:val="1"/>
                                  <m:mcJc m:val="center"/>
                                </m:mcPr>
                              </m:mc>
                            </m:mcs>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mPr>
                          <m:m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11</m:t>
                                  </m:r>
                                </m:sub>
                              </m:sSub>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21</m:t>
                                  </m:r>
                                </m:sub>
                              </m:sSub>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mr>
                          <m:m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12</m:t>
                                  </m:r>
                                </m:sub>
                              </m:sSub>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22</m:t>
                                  </m:r>
                                </m:sub>
                              </m:sSub>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mr>
                          <m:m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13</m:t>
                                  </m:r>
                                </m:sub>
                              </m:sSub>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23</m:t>
                                  </m:r>
                                </m:sub>
                              </m:sSub>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mr>
                        </m:m>
                      </m:e>
                    </m:d>
                  </m:oMath>
                </a14:m>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t>
                </a:r>
                <a14:m>
                  <m:oMath xmlns:m="http://schemas.openxmlformats.org/officeDocument/2006/math">
                    <m:d>
                      <m:dPr>
                        <m:begChr m:val="["/>
                        <m:end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m>
                          <m:mPr>
                            <m:mcs>
                              <m:mc>
                                <m:mcPr>
                                  <m:count m:val="1"/>
                                  <m:mcJc m:val="center"/>
                                </m:mcPr>
                              </m:mc>
                            </m:mcs>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mPr>
                          <m:m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sub>
                              </m:sSub>
                            </m:e>
                          </m:mr>
                          <m:m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mr>
                          <m:m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3</m:t>
                                  </m:r>
                                </m:sub>
                              </m:sSub>
                            </m:e>
                          </m:mr>
                        </m:m>
                      </m:e>
                    </m:d>
                  </m:oMath>
                </a14:m>
                <a:endParaRPr lang="en-US" sz="1200" kern="1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12" name="TextBox 111">
                <a:extLst>
                  <a:ext uri="{FF2B5EF4-FFF2-40B4-BE49-F238E27FC236}">
                    <a16:creationId xmlns:a16="http://schemas.microsoft.com/office/drawing/2014/main" id="{0B7B38AA-CD03-9D88-6A7B-C38CAFEDD3DD}"/>
                  </a:ext>
                </a:extLst>
              </p:cNvPr>
              <p:cNvSpPr txBox="1">
                <a:spLocks noRot="1" noChangeAspect="1" noMove="1" noResize="1" noEditPoints="1" noAdjustHandles="1" noChangeArrowheads="1" noChangeShapeType="1" noTextEdit="1"/>
              </p:cNvSpPr>
              <p:nvPr/>
            </p:nvSpPr>
            <p:spPr>
              <a:xfrm>
                <a:off x="395087" y="4415319"/>
                <a:ext cx="4940393" cy="1034322"/>
              </a:xfrm>
              <a:prstGeom prst="rect">
                <a:avLst/>
              </a:prstGeom>
              <a:blipFill>
                <a:blip r:embed="rId1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4DF58204-3C12-2016-3957-6A440D507220}"/>
              </a:ext>
            </a:extLst>
          </p:cNvPr>
          <p:cNvSpPr txBox="1"/>
          <p:nvPr/>
        </p:nvSpPr>
        <p:spPr>
          <a:xfrm>
            <a:off x="445959" y="3896099"/>
            <a:ext cx="786196" cy="369332"/>
          </a:xfrm>
          <a:prstGeom prst="rect">
            <a:avLst/>
          </a:prstGeom>
          <a:noFill/>
        </p:spPr>
        <p:txBody>
          <a:bodyPr wrap="square" rtlCol="0">
            <a:spAutoFit/>
          </a:bodyPr>
          <a:lstStyle/>
          <a:p>
            <a:r>
              <a:rPr lang="en-US" dirty="0"/>
              <a:t>Input</a:t>
            </a:r>
          </a:p>
        </p:txBody>
      </p:sp>
      <p:sp>
        <p:nvSpPr>
          <p:cNvPr id="115" name="TextBox 114">
            <a:extLst>
              <a:ext uri="{FF2B5EF4-FFF2-40B4-BE49-F238E27FC236}">
                <a16:creationId xmlns:a16="http://schemas.microsoft.com/office/drawing/2014/main" id="{AD9756B0-3DEB-1B76-B3AF-4BC807E86E9E}"/>
              </a:ext>
            </a:extLst>
          </p:cNvPr>
          <p:cNvSpPr txBox="1"/>
          <p:nvPr/>
        </p:nvSpPr>
        <p:spPr>
          <a:xfrm>
            <a:off x="1682557" y="3917353"/>
            <a:ext cx="1469015" cy="369332"/>
          </a:xfrm>
          <a:prstGeom prst="rect">
            <a:avLst/>
          </a:prstGeom>
          <a:noFill/>
        </p:spPr>
        <p:txBody>
          <a:bodyPr wrap="square" rtlCol="0">
            <a:spAutoFit/>
          </a:bodyPr>
          <a:lstStyle/>
          <a:p>
            <a:r>
              <a:rPr lang="en-US" dirty="0"/>
              <a:t>Hidden Layer</a:t>
            </a:r>
          </a:p>
        </p:txBody>
      </p:sp>
      <p:sp>
        <p:nvSpPr>
          <p:cNvPr id="116" name="TextBox 115">
            <a:extLst>
              <a:ext uri="{FF2B5EF4-FFF2-40B4-BE49-F238E27FC236}">
                <a16:creationId xmlns:a16="http://schemas.microsoft.com/office/drawing/2014/main" id="{06D1A099-F1BA-083A-D28E-E7D432DFB2A7}"/>
              </a:ext>
            </a:extLst>
          </p:cNvPr>
          <p:cNvSpPr txBox="1"/>
          <p:nvPr/>
        </p:nvSpPr>
        <p:spPr>
          <a:xfrm>
            <a:off x="3724453" y="3873237"/>
            <a:ext cx="989416" cy="369332"/>
          </a:xfrm>
          <a:prstGeom prst="rect">
            <a:avLst/>
          </a:prstGeom>
          <a:noFill/>
        </p:spPr>
        <p:txBody>
          <a:bodyPr wrap="square" rtlCol="0">
            <a:spAutoFit/>
          </a:bodyPr>
          <a:lstStyle/>
          <a:p>
            <a:r>
              <a:rPr lang="en-US" dirty="0"/>
              <a:t>Output</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8F816EC-B46F-D4A2-2550-D516CCB8B87C}"/>
                  </a:ext>
                </a:extLst>
              </p:cNvPr>
              <p:cNvSpPr txBox="1"/>
              <p:nvPr/>
            </p:nvSpPr>
            <p:spPr>
              <a:xfrm>
                <a:off x="438542" y="5576524"/>
                <a:ext cx="257494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𝑌</m:t>
                      </m:r>
                      <m:r>
                        <a:rPr lang="en-US" i="0">
                          <a:latin typeface="Cambria Math" panose="02040503050406030204" pitchFamily="18" charset="0"/>
                        </a:rPr>
                        <m:t>=</m:t>
                      </m:r>
                      <m:r>
                        <a:rPr lang="en-US" i="1">
                          <a:latin typeface="Cambria Math" panose="02040503050406030204" pitchFamily="18" charset="0"/>
                        </a:rPr>
                        <m:t>𝐴𝑐𝑡𝑖𝑣𝑎𝑡𝑖𝑜𝑛</m:t>
                      </m:r>
                      <m:d>
                        <m:dPr>
                          <m:ctrlPr>
                            <a:rPr lang="en-US" i="1">
                              <a:solidFill>
                                <a:srgbClr val="836967"/>
                              </a:solidFill>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𝑥</m:t>
                              </m:r>
                            </m:sub>
                            <m:sup>
                              <m:r>
                                <a:rPr lang="en-US" i="1">
                                  <a:latin typeface="Cambria Math" panose="02040503050406030204" pitchFamily="18" charset="0"/>
                                </a:rPr>
                                <m:t>𝑇</m:t>
                              </m:r>
                            </m:sup>
                          </m:sSubSup>
                          <m:r>
                            <a:rPr lang="en-US" i="1">
                              <a:latin typeface="Cambria Math" panose="02040503050406030204" pitchFamily="18" charset="0"/>
                            </a:rPr>
                            <m:t>𝑋</m:t>
                          </m:r>
                        </m:e>
                      </m:d>
                    </m:oMath>
                  </m:oMathPara>
                </a14:m>
                <a:endParaRPr lang="en-US" dirty="0"/>
              </a:p>
            </p:txBody>
          </p:sp>
        </mc:Choice>
        <mc:Fallback xmlns="">
          <p:sp>
            <p:nvSpPr>
              <p:cNvPr id="119" name="TextBox 118">
                <a:extLst>
                  <a:ext uri="{FF2B5EF4-FFF2-40B4-BE49-F238E27FC236}">
                    <a16:creationId xmlns:a16="http://schemas.microsoft.com/office/drawing/2014/main" id="{88F816EC-B46F-D4A2-2550-D516CCB8B87C}"/>
                  </a:ext>
                </a:extLst>
              </p:cNvPr>
              <p:cNvSpPr txBox="1">
                <a:spLocks noRot="1" noChangeAspect="1" noMove="1" noResize="1" noEditPoints="1" noAdjustHandles="1" noChangeArrowheads="1" noChangeShapeType="1" noTextEdit="1"/>
              </p:cNvSpPr>
              <p:nvPr/>
            </p:nvSpPr>
            <p:spPr>
              <a:xfrm>
                <a:off x="438542" y="5576524"/>
                <a:ext cx="2574942" cy="40498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32AB632-1CE8-060C-55D1-73CE135846E6}"/>
                  </a:ext>
                </a:extLst>
              </p:cNvPr>
              <p:cNvSpPr txBox="1"/>
              <p:nvPr/>
            </p:nvSpPr>
            <p:spPr>
              <a:xfrm>
                <a:off x="395087" y="5981507"/>
                <a:ext cx="2628262"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𝑍</m:t>
                      </m:r>
                      <m:r>
                        <a:rPr lang="en-US" i="0">
                          <a:latin typeface="Cambria Math" panose="02040503050406030204" pitchFamily="18" charset="0"/>
                        </a:rPr>
                        <m:t>=</m:t>
                      </m:r>
                      <m:r>
                        <a:rPr lang="en-US" i="1">
                          <a:latin typeface="Cambria Math" panose="02040503050406030204" pitchFamily="18" charset="0"/>
                        </a:rPr>
                        <m:t>𝐴𝑐𝑡𝑖𝑣𝑎𝑡𝑖𝑜𝑛</m:t>
                      </m:r>
                      <m:d>
                        <m:dPr>
                          <m:ctrlPr>
                            <a:rPr lang="en-US" i="1">
                              <a:solidFill>
                                <a:srgbClr val="836967"/>
                              </a:solidFill>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𝑦</m:t>
                              </m:r>
                            </m:sub>
                            <m:sup>
                              <m:r>
                                <a:rPr lang="en-US" i="1">
                                  <a:latin typeface="Cambria Math" panose="02040503050406030204" pitchFamily="18" charset="0"/>
                                </a:rPr>
                                <m:t>𝑇</m:t>
                              </m:r>
                            </m:sup>
                          </m:sSubSup>
                          <m:r>
                            <a:rPr lang="en-US" i="1">
                              <a:latin typeface="Cambria Math" panose="02040503050406030204" pitchFamily="18" charset="0"/>
                            </a:rPr>
                            <m:t>𝑌</m:t>
                          </m:r>
                        </m:e>
                      </m:d>
                    </m:oMath>
                  </m:oMathPara>
                </a14:m>
                <a:endParaRPr lang="en-US" dirty="0"/>
              </a:p>
            </p:txBody>
          </p:sp>
        </mc:Choice>
        <mc:Fallback xmlns="">
          <p:sp>
            <p:nvSpPr>
              <p:cNvPr id="121" name="TextBox 120">
                <a:extLst>
                  <a:ext uri="{FF2B5EF4-FFF2-40B4-BE49-F238E27FC236}">
                    <a16:creationId xmlns:a16="http://schemas.microsoft.com/office/drawing/2014/main" id="{932AB632-1CE8-060C-55D1-73CE135846E6}"/>
                  </a:ext>
                </a:extLst>
              </p:cNvPr>
              <p:cNvSpPr txBox="1">
                <a:spLocks noRot="1" noChangeAspect="1" noMove="1" noResize="1" noEditPoints="1" noAdjustHandles="1" noChangeArrowheads="1" noChangeShapeType="1" noTextEdit="1"/>
              </p:cNvSpPr>
              <p:nvPr/>
            </p:nvSpPr>
            <p:spPr>
              <a:xfrm>
                <a:off x="395087" y="5981507"/>
                <a:ext cx="2628262" cy="411010"/>
              </a:xfrm>
              <a:prstGeom prst="rect">
                <a:avLst/>
              </a:prstGeom>
              <a:blipFill>
                <a:blip r:embed="rId16"/>
                <a:stretch>
                  <a:fillRect b="-2941"/>
                </a:stretch>
              </a:blipFill>
            </p:spPr>
            <p:txBody>
              <a:bodyPr/>
              <a:lstStyle/>
              <a:p>
                <a:r>
                  <a:rPr lang="en-US">
                    <a:noFill/>
                  </a:rPr>
                  <a:t> </a:t>
                </a:r>
              </a:p>
            </p:txBody>
          </p:sp>
        </mc:Fallback>
      </mc:AlternateContent>
      <p:grpSp>
        <p:nvGrpSpPr>
          <p:cNvPr id="132" name="Group 131">
            <a:extLst>
              <a:ext uri="{FF2B5EF4-FFF2-40B4-BE49-F238E27FC236}">
                <a16:creationId xmlns:a16="http://schemas.microsoft.com/office/drawing/2014/main" id="{1B47B38E-BF3C-43A9-BECA-CB96F0B0CA34}"/>
              </a:ext>
            </a:extLst>
          </p:cNvPr>
          <p:cNvGrpSpPr/>
          <p:nvPr/>
        </p:nvGrpSpPr>
        <p:grpSpPr>
          <a:xfrm>
            <a:off x="4875362" y="1624105"/>
            <a:ext cx="3121324" cy="1856196"/>
            <a:chOff x="6962056" y="2679416"/>
            <a:chExt cx="3450566" cy="2103077"/>
          </a:xfrm>
        </p:grpSpPr>
        <p:sp>
          <p:nvSpPr>
            <p:cNvPr id="131" name="Flowchart: Terminator 130">
              <a:extLst>
                <a:ext uri="{FF2B5EF4-FFF2-40B4-BE49-F238E27FC236}">
                  <a16:creationId xmlns:a16="http://schemas.microsoft.com/office/drawing/2014/main" id="{51A51603-F344-ABC3-A828-08F1EC108D03}"/>
                </a:ext>
              </a:extLst>
            </p:cNvPr>
            <p:cNvSpPr/>
            <p:nvPr/>
          </p:nvSpPr>
          <p:spPr>
            <a:xfrm>
              <a:off x="6962056" y="2679416"/>
              <a:ext cx="3450566" cy="2103077"/>
            </a:xfrm>
            <a:prstGeom prst="flowChartTerminator">
              <a:avLst/>
            </a:prstGeom>
            <a:solidFill>
              <a:schemeClr val="bg1"/>
            </a:solid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24" name="Picture 123">
              <a:extLst>
                <a:ext uri="{FF2B5EF4-FFF2-40B4-BE49-F238E27FC236}">
                  <a16:creationId xmlns:a16="http://schemas.microsoft.com/office/drawing/2014/main" id="{0B16C598-E377-713C-0C9D-5EDEF62C049D}"/>
                </a:ext>
              </a:extLst>
            </p:cNvPr>
            <p:cNvPicPr>
              <a:picLocks noChangeAspect="1"/>
            </p:cNvPicPr>
            <p:nvPr/>
          </p:nvPicPr>
          <p:blipFill>
            <a:blip r:embed="rId17"/>
            <a:stretch>
              <a:fillRect/>
            </a:stretch>
          </p:blipFill>
          <p:spPr>
            <a:xfrm>
              <a:off x="7461433" y="3156548"/>
              <a:ext cx="2520767" cy="1433378"/>
            </a:xfrm>
            <a:prstGeom prst="rect">
              <a:avLst/>
            </a:prstGeom>
          </p:spPr>
        </p:pic>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10436FCA-E4D2-8363-2A8D-65E1A78233D2}"/>
                    </a:ext>
                  </a:extLst>
                </p:cNvPr>
                <p:cNvSpPr txBox="1"/>
                <p:nvPr/>
              </p:nvSpPr>
              <p:spPr>
                <a:xfrm>
                  <a:off x="7066502" y="3345136"/>
                  <a:ext cx="259557" cy="523068"/>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25" name="TextBox 124">
                  <a:extLst>
                    <a:ext uri="{FF2B5EF4-FFF2-40B4-BE49-F238E27FC236}">
                      <a16:creationId xmlns:a16="http://schemas.microsoft.com/office/drawing/2014/main" id="{10436FCA-E4D2-8363-2A8D-65E1A78233D2}"/>
                    </a:ext>
                  </a:extLst>
                </p:cNvPr>
                <p:cNvSpPr txBox="1">
                  <a:spLocks noRot="1" noChangeAspect="1" noMove="1" noResize="1" noEditPoints="1" noAdjustHandles="1" noChangeArrowheads="1" noChangeShapeType="1" noTextEdit="1"/>
                </p:cNvSpPr>
                <p:nvPr/>
              </p:nvSpPr>
              <p:spPr>
                <a:xfrm>
                  <a:off x="7066502" y="3345136"/>
                  <a:ext cx="259557" cy="523068"/>
                </a:xfrm>
                <a:prstGeom prst="rect">
                  <a:avLst/>
                </a:prstGeom>
                <a:blipFill>
                  <a:blip r:embed="rId18"/>
                  <a:stretch>
                    <a:fillRect r="-897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46694BD5-0F83-4A8B-0030-D5E8744F7265}"/>
                    </a:ext>
                  </a:extLst>
                </p:cNvPr>
                <p:cNvSpPr txBox="1"/>
                <p:nvPr/>
              </p:nvSpPr>
              <p:spPr>
                <a:xfrm>
                  <a:off x="7078977" y="3920228"/>
                  <a:ext cx="259557" cy="523068"/>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27" name="TextBox 126">
                  <a:extLst>
                    <a:ext uri="{FF2B5EF4-FFF2-40B4-BE49-F238E27FC236}">
                      <a16:creationId xmlns:a16="http://schemas.microsoft.com/office/drawing/2014/main" id="{46694BD5-0F83-4A8B-0030-D5E8744F7265}"/>
                    </a:ext>
                  </a:extLst>
                </p:cNvPr>
                <p:cNvSpPr txBox="1">
                  <a:spLocks noRot="1" noChangeAspect="1" noMove="1" noResize="1" noEditPoints="1" noAdjustHandles="1" noChangeArrowheads="1" noChangeShapeType="1" noTextEdit="1"/>
                </p:cNvSpPr>
                <p:nvPr/>
              </p:nvSpPr>
              <p:spPr>
                <a:xfrm>
                  <a:off x="7078977" y="3920228"/>
                  <a:ext cx="259557" cy="523068"/>
                </a:xfrm>
                <a:prstGeom prst="rect">
                  <a:avLst/>
                </a:prstGeom>
                <a:blipFill>
                  <a:blip r:embed="rId19"/>
                  <a:stretch>
                    <a:fillRect r="-92308"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84817855-D157-5621-4D0E-A2E015CF59E0}"/>
                    </a:ext>
                  </a:extLst>
                </p:cNvPr>
                <p:cNvSpPr txBox="1"/>
                <p:nvPr/>
              </p:nvSpPr>
              <p:spPr>
                <a:xfrm>
                  <a:off x="7745113" y="2764293"/>
                  <a:ext cx="259557" cy="523068"/>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28" name="TextBox 127">
                  <a:extLst>
                    <a:ext uri="{FF2B5EF4-FFF2-40B4-BE49-F238E27FC236}">
                      <a16:creationId xmlns:a16="http://schemas.microsoft.com/office/drawing/2014/main" id="{84817855-D157-5621-4D0E-A2E015CF59E0}"/>
                    </a:ext>
                  </a:extLst>
                </p:cNvPr>
                <p:cNvSpPr txBox="1">
                  <a:spLocks noRot="1" noChangeAspect="1" noMove="1" noResize="1" noEditPoints="1" noAdjustHandles="1" noChangeArrowheads="1" noChangeShapeType="1" noTextEdit="1"/>
                </p:cNvSpPr>
                <p:nvPr/>
              </p:nvSpPr>
              <p:spPr>
                <a:xfrm>
                  <a:off x="7745113" y="2764293"/>
                  <a:ext cx="259557" cy="523068"/>
                </a:xfrm>
                <a:prstGeom prst="rect">
                  <a:avLst/>
                </a:prstGeom>
                <a:blipFill>
                  <a:blip r:embed="rId20"/>
                  <a:stretch>
                    <a:fillRect l="-7895" r="-92105"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0250E50-93B1-60E3-295C-1BC3EDC85AEB}"/>
                    </a:ext>
                  </a:extLst>
                </p:cNvPr>
                <p:cNvSpPr txBox="1"/>
                <p:nvPr/>
              </p:nvSpPr>
              <p:spPr>
                <a:xfrm>
                  <a:off x="8486978" y="2764298"/>
                  <a:ext cx="259557" cy="523068"/>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29" name="TextBox 128">
                  <a:extLst>
                    <a:ext uri="{FF2B5EF4-FFF2-40B4-BE49-F238E27FC236}">
                      <a16:creationId xmlns:a16="http://schemas.microsoft.com/office/drawing/2014/main" id="{40250E50-93B1-60E3-295C-1BC3EDC85AEB}"/>
                    </a:ext>
                  </a:extLst>
                </p:cNvPr>
                <p:cNvSpPr txBox="1">
                  <a:spLocks noRot="1" noChangeAspect="1" noMove="1" noResize="1" noEditPoints="1" noAdjustHandles="1" noChangeArrowheads="1" noChangeShapeType="1" noTextEdit="1"/>
                </p:cNvSpPr>
                <p:nvPr/>
              </p:nvSpPr>
              <p:spPr>
                <a:xfrm>
                  <a:off x="8486978" y="2764298"/>
                  <a:ext cx="259557" cy="523068"/>
                </a:xfrm>
                <a:prstGeom prst="rect">
                  <a:avLst/>
                </a:prstGeom>
                <a:blipFill>
                  <a:blip r:embed="rId21"/>
                  <a:stretch>
                    <a:fillRect l="-7692" r="-89744"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DDB23C4-1414-53AA-904F-2E384FF03515}"/>
                    </a:ext>
                  </a:extLst>
                </p:cNvPr>
                <p:cNvSpPr txBox="1"/>
                <p:nvPr/>
              </p:nvSpPr>
              <p:spPr>
                <a:xfrm>
                  <a:off x="9237480" y="2772928"/>
                  <a:ext cx="259557" cy="523068"/>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30" name="TextBox 129">
                  <a:extLst>
                    <a:ext uri="{FF2B5EF4-FFF2-40B4-BE49-F238E27FC236}">
                      <a16:creationId xmlns:a16="http://schemas.microsoft.com/office/drawing/2014/main" id="{7DDB23C4-1414-53AA-904F-2E384FF03515}"/>
                    </a:ext>
                  </a:extLst>
                </p:cNvPr>
                <p:cNvSpPr txBox="1">
                  <a:spLocks noRot="1" noChangeAspect="1" noMove="1" noResize="1" noEditPoints="1" noAdjustHandles="1" noChangeArrowheads="1" noChangeShapeType="1" noTextEdit="1"/>
                </p:cNvSpPr>
                <p:nvPr/>
              </p:nvSpPr>
              <p:spPr>
                <a:xfrm>
                  <a:off x="9237480" y="2772928"/>
                  <a:ext cx="259557" cy="523068"/>
                </a:xfrm>
                <a:prstGeom prst="rect">
                  <a:avLst/>
                </a:prstGeom>
                <a:blipFill>
                  <a:blip r:embed="rId22"/>
                  <a:stretch>
                    <a:fillRect l="-7692" r="-89744" b="-9211"/>
                  </a:stretch>
                </a:blipFill>
              </p:spPr>
              <p:txBody>
                <a:bodyPr/>
                <a:lstStyle/>
                <a:p>
                  <a:r>
                    <a:rPr lang="en-US">
                      <a:noFill/>
                    </a:rPr>
                    <a:t> </a:t>
                  </a:r>
                </a:p>
              </p:txBody>
            </p:sp>
          </mc:Fallback>
        </mc:AlternateContent>
      </p:grpSp>
      <p:cxnSp>
        <p:nvCxnSpPr>
          <p:cNvPr id="134" name="Straight Connector 133">
            <a:extLst>
              <a:ext uri="{FF2B5EF4-FFF2-40B4-BE49-F238E27FC236}">
                <a16:creationId xmlns:a16="http://schemas.microsoft.com/office/drawing/2014/main" id="{CB6ADD62-74BE-3C8D-EF90-03A669C409EF}"/>
              </a:ext>
            </a:extLst>
          </p:cNvPr>
          <p:cNvCxnSpPr>
            <a:cxnSpLocks/>
            <a:stCxn id="39" idx="0"/>
          </p:cNvCxnSpPr>
          <p:nvPr/>
        </p:nvCxnSpPr>
        <p:spPr>
          <a:xfrm>
            <a:off x="2453640" y="1281476"/>
            <a:ext cx="2817100" cy="32316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9B53FAD-B156-59DB-B3F0-E7DC5EEAB506}"/>
              </a:ext>
            </a:extLst>
          </p:cNvPr>
          <p:cNvCxnSpPr>
            <a:cxnSpLocks/>
            <a:stCxn id="41" idx="4"/>
          </p:cNvCxnSpPr>
          <p:nvPr/>
        </p:nvCxnSpPr>
        <p:spPr>
          <a:xfrm flipV="1">
            <a:off x="2463165" y="3499765"/>
            <a:ext cx="2807575" cy="28895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86F6F0-2018-11EA-B513-5119DD3BB8E0}"/>
              </a:ext>
            </a:extLst>
          </p:cNvPr>
          <p:cNvSpPr txBox="1"/>
          <p:nvPr/>
        </p:nvSpPr>
        <p:spPr>
          <a:xfrm>
            <a:off x="515438" y="6356350"/>
            <a:ext cx="10293460" cy="369332"/>
          </a:xfrm>
          <a:prstGeom prst="rect">
            <a:avLst/>
          </a:prstGeom>
          <a:noFill/>
        </p:spPr>
        <p:txBody>
          <a:bodyPr wrap="square" rtlCol="0">
            <a:spAutoFit/>
          </a:bodyPr>
          <a:lstStyle/>
          <a:p>
            <a:r>
              <a:rPr lang="en-US" dirty="0">
                <a:solidFill>
                  <a:srgbClr val="0070C0"/>
                </a:solidFill>
              </a:rPr>
              <a:t>Adding a layer will add the complexity of the networks, but the general forward activation form is the same </a:t>
            </a:r>
          </a:p>
        </p:txBody>
      </p:sp>
    </p:spTree>
    <p:extLst>
      <p:ext uri="{BB962C8B-B14F-4D97-AF65-F5344CB8AC3E}">
        <p14:creationId xmlns:p14="http://schemas.microsoft.com/office/powerpoint/2010/main" val="1317966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F703D-6FBD-1D0F-1EA4-25F62152EFC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471AD1-3713-97D3-FD22-363439411455}"/>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3701938-FDEE-0D9C-0803-45F9AFFAD4D5}"/>
              </a:ext>
            </a:extLst>
          </p:cNvPr>
          <p:cNvSpPr txBox="1"/>
          <p:nvPr/>
        </p:nvSpPr>
        <p:spPr>
          <a:xfrm>
            <a:off x="1102494" y="1277972"/>
            <a:ext cx="9725454" cy="923330"/>
          </a:xfrm>
          <a:prstGeom prst="rect">
            <a:avLst/>
          </a:prstGeom>
          <a:noFill/>
        </p:spPr>
        <p:txBody>
          <a:bodyPr wrap="square" rtlCol="0">
            <a:spAutoFit/>
          </a:bodyPr>
          <a:lstStyle/>
          <a:p>
            <a:r>
              <a:rPr lang="en-US" dirty="0"/>
              <a:t>A hidden layer is needed since the decision boundaries could be nonlinear;</a:t>
            </a:r>
          </a:p>
          <a:p>
            <a:r>
              <a:rPr lang="en-US" dirty="0"/>
              <a:t>We use the combination of different decision boundaries to construct the final decision boundary;</a:t>
            </a:r>
          </a:p>
          <a:p>
            <a:r>
              <a:rPr lang="en-US" dirty="0"/>
              <a:t>Different decision boundaries require us to adopt hidden layers with different feature space.</a:t>
            </a:r>
          </a:p>
        </p:txBody>
      </p:sp>
      <p:sp>
        <p:nvSpPr>
          <p:cNvPr id="6" name="TextBox 5">
            <a:extLst>
              <a:ext uri="{FF2B5EF4-FFF2-40B4-BE49-F238E27FC236}">
                <a16:creationId xmlns:a16="http://schemas.microsoft.com/office/drawing/2014/main" id="{C42F5941-BFDF-9EB6-6668-00A3DCD0109A}"/>
              </a:ext>
            </a:extLst>
          </p:cNvPr>
          <p:cNvSpPr txBox="1"/>
          <p:nvPr/>
        </p:nvSpPr>
        <p:spPr>
          <a:xfrm>
            <a:off x="2401076" y="429891"/>
            <a:ext cx="8531525" cy="646331"/>
          </a:xfrm>
          <a:prstGeom prst="rect">
            <a:avLst/>
          </a:prstGeom>
          <a:noFill/>
        </p:spPr>
        <p:txBody>
          <a:bodyPr wrap="square" rtlCol="0">
            <a:spAutoFit/>
          </a:bodyPr>
          <a:lstStyle/>
          <a:p>
            <a:r>
              <a:rPr lang="en-US" dirty="0"/>
              <a:t>	</a:t>
            </a:r>
            <a:r>
              <a:rPr lang="en-US" b="1" dirty="0">
                <a:solidFill>
                  <a:schemeClr val="bg1"/>
                </a:solidFill>
              </a:rPr>
              <a:t>The Necessity of One Hidden Layer </a:t>
            </a:r>
          </a:p>
          <a:p>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0C24595-8405-DA12-B1F7-5A8D945A4105}"/>
                  </a:ext>
                </a:extLst>
              </p:cNvPr>
              <p:cNvSpPr txBox="1"/>
              <p:nvPr/>
            </p:nvSpPr>
            <p:spPr>
              <a:xfrm>
                <a:off x="4065387" y="2318512"/>
                <a:ext cx="31614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0">
                              <a:solidFill>
                                <a:schemeClr val="tx1"/>
                              </a:solidFill>
                              <a:latin typeface="Cambria Math" panose="02040503050406030204" pitchFamily="18" charset="0"/>
                            </a:rPr>
                            <m:t>11</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1</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0">
                              <a:solidFill>
                                <a:schemeClr val="tx1"/>
                              </a:solidFill>
                              <a:latin typeface="Cambria Math" panose="02040503050406030204" pitchFamily="18" charset="0"/>
                            </a:rPr>
                            <m:t>21</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2</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0">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1</m:t>
                          </m:r>
                        </m:sub>
                      </m:sSub>
                      <m:r>
                        <a:rPr lang="en-US" i="0">
                          <a:solidFill>
                            <a:schemeClr val="tx1"/>
                          </a:solidFill>
                          <a:latin typeface="Cambria Math" panose="02040503050406030204" pitchFamily="18" charset="0"/>
                        </a:rPr>
                        <m:t>=0</m:t>
                      </m:r>
                    </m:oMath>
                  </m:oMathPara>
                </a14:m>
                <a:endParaRPr lang="en-US" dirty="0"/>
              </a:p>
            </p:txBody>
          </p:sp>
        </mc:Choice>
        <mc:Fallback xmlns="">
          <p:sp>
            <p:nvSpPr>
              <p:cNvPr id="24" name="TextBox 23">
                <a:extLst>
                  <a:ext uri="{FF2B5EF4-FFF2-40B4-BE49-F238E27FC236}">
                    <a16:creationId xmlns:a16="http://schemas.microsoft.com/office/drawing/2014/main" id="{F0C24595-8405-DA12-B1F7-5A8D945A4105}"/>
                  </a:ext>
                </a:extLst>
              </p:cNvPr>
              <p:cNvSpPr txBox="1">
                <a:spLocks noRot="1" noChangeAspect="1" noMove="1" noResize="1" noEditPoints="1" noAdjustHandles="1" noChangeArrowheads="1" noChangeShapeType="1" noTextEdit="1"/>
              </p:cNvSpPr>
              <p:nvPr/>
            </p:nvSpPr>
            <p:spPr>
              <a:xfrm>
                <a:off x="4065387" y="2318512"/>
                <a:ext cx="316149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82CDC2F-DAAF-C357-CF06-2E7FAFEEC2BD}"/>
                  </a:ext>
                </a:extLst>
              </p:cNvPr>
              <p:cNvSpPr txBox="1"/>
              <p:nvPr/>
            </p:nvSpPr>
            <p:spPr>
              <a:xfrm>
                <a:off x="4339279" y="5552797"/>
                <a:ext cx="28875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0">
                              <a:solidFill>
                                <a:schemeClr val="tx1"/>
                              </a:solidFill>
                              <a:latin typeface="Cambria Math" panose="02040503050406030204" pitchFamily="18" charset="0"/>
                            </a:rPr>
                            <m:t>21</m:t>
                          </m:r>
                        </m:sub>
                      </m:sSub>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1</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0">
                              <a:solidFill>
                                <a:schemeClr val="tx1"/>
                              </a:solidFill>
                              <a:latin typeface="Cambria Math" panose="02040503050406030204" pitchFamily="18" charset="0"/>
                            </a:rPr>
                            <m:t>22</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2</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0">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2</m:t>
                          </m:r>
                        </m:sub>
                      </m:sSub>
                      <m:r>
                        <a:rPr lang="en-US" i="0">
                          <a:solidFill>
                            <a:schemeClr val="tx1"/>
                          </a:solidFill>
                          <a:latin typeface="Cambria Math" panose="02040503050406030204" pitchFamily="18" charset="0"/>
                        </a:rPr>
                        <m:t>=0</m:t>
                      </m:r>
                    </m:oMath>
                  </m:oMathPara>
                </a14:m>
                <a:endParaRPr lang="en-US" dirty="0"/>
              </a:p>
            </p:txBody>
          </p:sp>
        </mc:Choice>
        <mc:Fallback xmlns="">
          <p:sp>
            <p:nvSpPr>
              <p:cNvPr id="28" name="TextBox 27">
                <a:extLst>
                  <a:ext uri="{FF2B5EF4-FFF2-40B4-BE49-F238E27FC236}">
                    <a16:creationId xmlns:a16="http://schemas.microsoft.com/office/drawing/2014/main" id="{C82CDC2F-DAAF-C357-CF06-2E7FAFEEC2BD}"/>
                  </a:ext>
                </a:extLst>
              </p:cNvPr>
              <p:cNvSpPr txBox="1">
                <a:spLocks noRot="1" noChangeAspect="1" noMove="1" noResize="1" noEditPoints="1" noAdjustHandles="1" noChangeArrowheads="1" noChangeShapeType="1" noTextEdit="1"/>
              </p:cNvSpPr>
              <p:nvPr/>
            </p:nvSpPr>
            <p:spPr>
              <a:xfrm>
                <a:off x="4339279" y="5552797"/>
                <a:ext cx="2887599" cy="369332"/>
              </a:xfrm>
              <a:prstGeom prst="rect">
                <a:avLst/>
              </a:prstGeom>
              <a:blipFill>
                <a:blip r:embed="rId4"/>
                <a:stretch>
                  <a:fillRect/>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289611A5-B344-F664-3C4B-39B44E153A45}"/>
              </a:ext>
            </a:extLst>
          </p:cNvPr>
          <p:cNvGrpSpPr/>
          <p:nvPr/>
        </p:nvGrpSpPr>
        <p:grpSpPr>
          <a:xfrm>
            <a:off x="1606959" y="2646451"/>
            <a:ext cx="4718534" cy="2776680"/>
            <a:chOff x="1217065" y="1684203"/>
            <a:chExt cx="4718534" cy="2776680"/>
          </a:xfrm>
        </p:grpSpPr>
        <p:grpSp>
          <p:nvGrpSpPr>
            <p:cNvPr id="22" name="Group 21">
              <a:extLst>
                <a:ext uri="{FF2B5EF4-FFF2-40B4-BE49-F238E27FC236}">
                  <a16:creationId xmlns:a16="http://schemas.microsoft.com/office/drawing/2014/main" id="{11857F28-F702-1BE9-016E-91BEBA8941AA}"/>
                </a:ext>
              </a:extLst>
            </p:cNvPr>
            <p:cNvGrpSpPr/>
            <p:nvPr/>
          </p:nvGrpSpPr>
          <p:grpSpPr>
            <a:xfrm>
              <a:off x="1217065" y="1776474"/>
              <a:ext cx="4718534" cy="2684409"/>
              <a:chOff x="1036090" y="2237089"/>
              <a:chExt cx="4718534" cy="2684409"/>
            </a:xfrm>
          </p:grpSpPr>
          <p:grpSp>
            <p:nvGrpSpPr>
              <p:cNvPr id="20" name="Group 19">
                <a:extLst>
                  <a:ext uri="{FF2B5EF4-FFF2-40B4-BE49-F238E27FC236}">
                    <a16:creationId xmlns:a16="http://schemas.microsoft.com/office/drawing/2014/main" id="{5E8EA945-1235-71EA-27B8-C643FAAB05F2}"/>
                  </a:ext>
                </a:extLst>
              </p:cNvPr>
              <p:cNvGrpSpPr/>
              <p:nvPr/>
            </p:nvGrpSpPr>
            <p:grpSpPr>
              <a:xfrm>
                <a:off x="1036090" y="2237089"/>
                <a:ext cx="4718534" cy="2684409"/>
                <a:chOff x="1036090" y="2237089"/>
                <a:chExt cx="4718534" cy="2684409"/>
              </a:xfrm>
            </p:grpSpPr>
            <p:pic>
              <p:nvPicPr>
                <p:cNvPr id="4" name="Picture 3">
                  <a:extLst>
                    <a:ext uri="{FF2B5EF4-FFF2-40B4-BE49-F238E27FC236}">
                      <a16:creationId xmlns:a16="http://schemas.microsoft.com/office/drawing/2014/main" id="{E5B39663-2235-AD9D-5881-F9170320E7C7}"/>
                    </a:ext>
                  </a:extLst>
                </p:cNvPr>
                <p:cNvPicPr>
                  <a:picLocks noChangeAspect="1"/>
                </p:cNvPicPr>
                <p:nvPr/>
              </p:nvPicPr>
              <p:blipFill>
                <a:blip r:embed="rId5"/>
                <a:stretch>
                  <a:fillRect/>
                </a:stretch>
              </p:blipFill>
              <p:spPr>
                <a:xfrm>
                  <a:off x="1036090" y="2237089"/>
                  <a:ext cx="4718534" cy="2684409"/>
                </a:xfrm>
                <a:prstGeom prst="rect">
                  <a:avLst/>
                </a:prstGeom>
              </p:spPr>
            </p:pic>
            <p:pic>
              <p:nvPicPr>
                <p:cNvPr id="17" name="Picture 16">
                  <a:extLst>
                    <a:ext uri="{FF2B5EF4-FFF2-40B4-BE49-F238E27FC236}">
                      <a16:creationId xmlns:a16="http://schemas.microsoft.com/office/drawing/2014/main" id="{C9B28FF5-63E7-F618-8884-CDF7F3A69AA2}"/>
                    </a:ext>
                  </a:extLst>
                </p:cNvPr>
                <p:cNvPicPr>
                  <a:picLocks noChangeAspect="1"/>
                </p:cNvPicPr>
                <p:nvPr/>
              </p:nvPicPr>
              <p:blipFill>
                <a:blip r:embed="rId6"/>
                <a:stretch>
                  <a:fillRect/>
                </a:stretch>
              </p:blipFill>
              <p:spPr>
                <a:xfrm>
                  <a:off x="1609694" y="2981299"/>
                  <a:ext cx="185769" cy="161538"/>
                </a:xfrm>
                <a:prstGeom prst="rect">
                  <a:avLst/>
                </a:prstGeom>
              </p:spPr>
            </p:pic>
            <p:pic>
              <p:nvPicPr>
                <p:cNvPr id="18" name="Picture 17">
                  <a:extLst>
                    <a:ext uri="{FF2B5EF4-FFF2-40B4-BE49-F238E27FC236}">
                      <a16:creationId xmlns:a16="http://schemas.microsoft.com/office/drawing/2014/main" id="{725608A8-6B3B-4F91-7A1D-42308B63381B}"/>
                    </a:ext>
                  </a:extLst>
                </p:cNvPr>
                <p:cNvPicPr>
                  <a:picLocks noChangeAspect="1"/>
                </p:cNvPicPr>
                <p:nvPr/>
              </p:nvPicPr>
              <p:blipFill>
                <a:blip r:embed="rId6"/>
                <a:stretch>
                  <a:fillRect/>
                </a:stretch>
              </p:blipFill>
              <p:spPr>
                <a:xfrm>
                  <a:off x="1609693" y="4029049"/>
                  <a:ext cx="185769" cy="161538"/>
                </a:xfrm>
                <a:prstGeom prst="rect">
                  <a:avLst/>
                </a:prstGeom>
              </p:spPr>
            </p:pic>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B6C6D0-4B08-98EC-D69D-67A7DE14730A}"/>
                      </a:ext>
                    </a:extLst>
                  </p:cNvPr>
                  <p:cNvSpPr txBox="1"/>
                  <p:nvPr/>
                </p:nvSpPr>
                <p:spPr>
                  <a:xfrm>
                    <a:off x="1521617" y="283735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13" name="TextBox 12">
                    <a:extLst>
                      <a:ext uri="{FF2B5EF4-FFF2-40B4-BE49-F238E27FC236}">
                        <a16:creationId xmlns:a16="http://schemas.microsoft.com/office/drawing/2014/main" id="{89B6C6D0-4B08-98EC-D69D-67A7DE14730A}"/>
                      </a:ext>
                    </a:extLst>
                  </p:cNvPr>
                  <p:cNvSpPr txBox="1">
                    <a:spLocks noRot="1" noChangeAspect="1" noMove="1" noResize="1" noEditPoints="1" noAdjustHandles="1" noChangeArrowheads="1" noChangeShapeType="1" noTextEdit="1"/>
                  </p:cNvSpPr>
                  <p:nvPr/>
                </p:nvSpPr>
                <p:spPr>
                  <a:xfrm>
                    <a:off x="1521617" y="2837358"/>
                    <a:ext cx="259557" cy="369332"/>
                  </a:xfrm>
                  <a:prstGeom prst="rect">
                    <a:avLst/>
                  </a:prstGeom>
                  <a:blipFill>
                    <a:blip r:embed="rId7"/>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13321B-6C92-0532-ADEC-7E7385BD0965}"/>
                      </a:ext>
                    </a:extLst>
                  </p:cNvPr>
                  <p:cNvSpPr txBox="1"/>
                  <p:nvPr/>
                </p:nvSpPr>
                <p:spPr>
                  <a:xfrm>
                    <a:off x="1525172" y="3885107"/>
                    <a:ext cx="259557" cy="362984"/>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sz="10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000" dirty="0"/>
                  </a:p>
                </p:txBody>
              </p:sp>
            </mc:Choice>
            <mc:Fallback xmlns="">
              <p:sp>
                <p:nvSpPr>
                  <p:cNvPr id="21" name="TextBox 20">
                    <a:extLst>
                      <a:ext uri="{FF2B5EF4-FFF2-40B4-BE49-F238E27FC236}">
                        <a16:creationId xmlns:a16="http://schemas.microsoft.com/office/drawing/2014/main" id="{AB13321B-6C92-0532-ADEC-7E7385BD0965}"/>
                      </a:ext>
                    </a:extLst>
                  </p:cNvPr>
                  <p:cNvSpPr txBox="1">
                    <a:spLocks noRot="1" noChangeAspect="1" noMove="1" noResize="1" noEditPoints="1" noAdjustHandles="1" noChangeArrowheads="1" noChangeShapeType="1" noTextEdit="1"/>
                  </p:cNvSpPr>
                  <p:nvPr/>
                </p:nvSpPr>
                <p:spPr>
                  <a:xfrm>
                    <a:off x="1525172" y="3885107"/>
                    <a:ext cx="259557" cy="362984"/>
                  </a:xfrm>
                  <a:prstGeom prst="rect">
                    <a:avLst/>
                  </a:prstGeom>
                  <a:blipFill>
                    <a:blip r:embed="rId8"/>
                    <a:stretch>
                      <a:fillRect r="-41860" b="-1667"/>
                    </a:stretch>
                  </a:blipFill>
                </p:spPr>
                <p:txBody>
                  <a:bodyPr/>
                  <a:lstStyle/>
                  <a:p>
                    <a:r>
                      <a:rPr lang="en-US">
                        <a:noFill/>
                      </a:rPr>
                      <a:t> </a:t>
                    </a:r>
                  </a:p>
                </p:txBody>
              </p:sp>
            </mc:Fallback>
          </mc:AlternateContent>
        </p:grpSp>
        <p:pic>
          <p:nvPicPr>
            <p:cNvPr id="30" name="Picture 29">
              <a:extLst>
                <a:ext uri="{FF2B5EF4-FFF2-40B4-BE49-F238E27FC236}">
                  <a16:creationId xmlns:a16="http://schemas.microsoft.com/office/drawing/2014/main" id="{A36FC1B0-2161-E1C3-3FB9-EF0F56C8D233}"/>
                </a:ext>
              </a:extLst>
            </p:cNvPr>
            <p:cNvPicPr>
              <a:picLocks noChangeAspect="1"/>
            </p:cNvPicPr>
            <p:nvPr/>
          </p:nvPicPr>
          <p:blipFill>
            <a:blip r:embed="rId9"/>
            <a:stretch>
              <a:fillRect/>
            </a:stretch>
          </p:blipFill>
          <p:spPr>
            <a:xfrm>
              <a:off x="2523116" y="1684203"/>
              <a:ext cx="1867910" cy="467149"/>
            </a:xfrm>
            <a:prstGeom prst="rect">
              <a:avLst/>
            </a:prstGeom>
          </p:spPr>
        </p:pic>
      </p:grpSp>
      <p:cxnSp>
        <p:nvCxnSpPr>
          <p:cNvPr id="2" name="Straight Arrow Connector 1">
            <a:extLst>
              <a:ext uri="{FF2B5EF4-FFF2-40B4-BE49-F238E27FC236}">
                <a16:creationId xmlns:a16="http://schemas.microsoft.com/office/drawing/2014/main" id="{4DBF08A0-7605-AAC2-E058-2AE6943B562D}"/>
              </a:ext>
            </a:extLst>
          </p:cNvPr>
          <p:cNvCxnSpPr>
            <a:cxnSpLocks/>
          </p:cNvCxnSpPr>
          <p:nvPr/>
        </p:nvCxnSpPr>
        <p:spPr>
          <a:xfrm flipH="1">
            <a:off x="3764031" y="2708851"/>
            <a:ext cx="1423358" cy="6301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36695E2-7786-5B3C-E7E7-516A2BF9539A}"/>
              </a:ext>
            </a:extLst>
          </p:cNvPr>
          <p:cNvCxnSpPr>
            <a:cxnSpLocks/>
          </p:cNvCxnSpPr>
          <p:nvPr/>
        </p:nvCxnSpPr>
        <p:spPr>
          <a:xfrm flipH="1" flipV="1">
            <a:off x="3364834" y="4677179"/>
            <a:ext cx="1103328" cy="106028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5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41E58-01D6-6656-6834-76936D6E35A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FC40120-5FE7-97C2-FA75-D0BFAADE0422}"/>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22B0771-1834-877F-6A99-E2F83B152A2C}"/>
              </a:ext>
            </a:extLst>
          </p:cNvPr>
          <p:cNvSpPr txBox="1"/>
          <p:nvPr/>
        </p:nvSpPr>
        <p:spPr>
          <a:xfrm>
            <a:off x="2369529" y="457061"/>
            <a:ext cx="8531525" cy="646331"/>
          </a:xfrm>
          <a:prstGeom prst="rect">
            <a:avLst/>
          </a:prstGeom>
          <a:noFill/>
        </p:spPr>
        <p:txBody>
          <a:bodyPr wrap="square" rtlCol="0">
            <a:spAutoFit/>
          </a:bodyPr>
          <a:lstStyle/>
          <a:p>
            <a:r>
              <a:rPr lang="en-US" dirty="0"/>
              <a:t>	</a:t>
            </a:r>
            <a:r>
              <a:rPr lang="en-US" b="1" dirty="0">
                <a:solidFill>
                  <a:schemeClr val="bg1"/>
                </a:solidFill>
              </a:rPr>
              <a:t>Two Hidden-layer Neural Networks</a:t>
            </a:r>
          </a:p>
          <a:p>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4D68D-7A1B-9986-9847-9C0F44699A4E}"/>
                  </a:ext>
                </a:extLst>
              </p:cNvPr>
              <p:cNvSpPr txBox="1"/>
              <p:nvPr/>
            </p:nvSpPr>
            <p:spPr>
              <a:xfrm>
                <a:off x="6455207" y="1571967"/>
                <a:ext cx="1209675" cy="10021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𝑋</m:t>
                      </m:r>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0">
                                        <a:latin typeface="Cambria Math" panose="02040503050406030204" pitchFamily="18" charset="0"/>
                                      </a:rPr>
                                      <m:t>1</m:t>
                                    </m:r>
                                  </m:sub>
                                </m:sSub>
                              </m:e>
                            </m:mr>
                            <m:mr>
                              <m:e>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0">
                                        <a:latin typeface="Cambria Math" panose="02040503050406030204" pitchFamily="18" charset="0"/>
                                      </a:rPr>
                                      <m:t>2</m:t>
                                    </m:r>
                                  </m:sub>
                                </m:sSub>
                              </m:e>
                            </m:mr>
                            <m:mr>
                              <m:e>
                                <m:m>
                                  <m:mPr>
                                    <m:plcHide m:val="on"/>
                                    <m:mcs>
                                      <m:mc>
                                        <m:mcPr>
                                          <m:count m:val="1"/>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m:t>
                                      </m:r>
                                    </m:e>
                                  </m:mr>
                                  <m:mr>
                                    <m:e>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1">
                                              <a:latin typeface="Cambria Math" panose="02040503050406030204" pitchFamily="18" charset="0"/>
                                            </a:rPr>
                                            <m:t>𝑛</m:t>
                                          </m:r>
                                        </m:sub>
                                      </m:sSub>
                                    </m:e>
                                  </m:mr>
                                </m:m>
                              </m:e>
                            </m:mr>
                          </m:m>
                        </m:e>
                      </m:d>
                    </m:oMath>
                  </m:oMathPara>
                </a14:m>
                <a:endParaRPr lang="en-US" dirty="0"/>
              </a:p>
            </p:txBody>
          </p:sp>
        </mc:Choice>
        <mc:Fallback xmlns="">
          <p:sp>
            <p:nvSpPr>
              <p:cNvPr id="22" name="TextBox 21">
                <a:extLst>
                  <a:ext uri="{FF2B5EF4-FFF2-40B4-BE49-F238E27FC236}">
                    <a16:creationId xmlns:a16="http://schemas.microsoft.com/office/drawing/2014/main" id="{6684D68D-7A1B-9986-9847-9C0F44699A4E}"/>
                  </a:ext>
                </a:extLst>
              </p:cNvPr>
              <p:cNvSpPr txBox="1">
                <a:spLocks noRot="1" noChangeAspect="1" noMove="1" noResize="1" noEditPoints="1" noAdjustHandles="1" noChangeArrowheads="1" noChangeShapeType="1" noTextEdit="1"/>
              </p:cNvSpPr>
              <p:nvPr/>
            </p:nvSpPr>
            <p:spPr>
              <a:xfrm>
                <a:off x="6455207" y="1571967"/>
                <a:ext cx="1209675" cy="10021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0A5DEB4-D8F4-3A18-B64A-F71DFDEA5DF0}"/>
                  </a:ext>
                </a:extLst>
              </p:cNvPr>
              <p:cNvSpPr txBox="1"/>
              <p:nvPr/>
            </p:nvSpPr>
            <p:spPr>
              <a:xfrm>
                <a:off x="7664882" y="1541633"/>
                <a:ext cx="3190874"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𝑥</m:t>
                          </m:r>
                        </m:sub>
                        <m:sup>
                          <m:r>
                            <a:rPr lang="en-US" i="1">
                              <a:latin typeface="Cambria Math" panose="02040503050406030204" pitchFamily="18" charset="0"/>
                            </a:rPr>
                            <m:t>𝑇</m:t>
                          </m:r>
                        </m:sup>
                      </m:sSubSup>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12</m:t>
                                    </m:r>
                                  </m:sub>
                                </m:sSub>
                              </m:e>
                              <m:e>
                                <m:m>
                                  <m:mPr>
                                    <m:plcHide m:val="on"/>
                                    <m:mcs>
                                      <m:mc>
                                        <m:mcPr>
                                          <m:count m:val="2"/>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r>
                                            <a:rPr lang="en-US" i="1">
                                              <a:latin typeface="Cambria Math" panose="02040503050406030204" pitchFamily="18" charset="0"/>
                                            </a:rPr>
                                            <m:t>𝑛</m:t>
                                          </m:r>
                                        </m:sub>
                                      </m:sSub>
                                    </m:e>
                                  </m:mr>
                                </m:m>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22</m:t>
                                    </m:r>
                                  </m:sub>
                                </m:sSub>
                              </m:e>
                              <m:e>
                                <m:m>
                                  <m:mPr>
                                    <m:plcHide m:val="on"/>
                                    <m:mcs>
                                      <m:mc>
                                        <m:mcPr>
                                          <m:count m:val="2"/>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m:t>
                                          </m:r>
                                          <m:r>
                                            <a:rPr lang="en-US" i="1">
                                              <a:latin typeface="Cambria Math" panose="02040503050406030204" pitchFamily="18" charset="0"/>
                                            </a:rPr>
                                            <m:t>𝑛</m:t>
                                          </m:r>
                                        </m:sub>
                                      </m:sSub>
                                    </m:e>
                                  </m:mr>
                                </m:m>
                              </m:e>
                            </m:mr>
                            <m:mr>
                              <m:e>
                                <m:m>
                                  <m:mPr>
                                    <m:plcHide m:val="on"/>
                                    <m:mcs>
                                      <m:mc>
                                        <m:mcPr>
                                          <m:count m:val="1"/>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0">
                                              <a:latin typeface="Cambria Math" panose="02040503050406030204" pitchFamily="18" charset="0"/>
                                            </a:rPr>
                                            <m:t>1</m:t>
                                          </m:r>
                                        </m:sub>
                                      </m:sSub>
                                    </m:e>
                                  </m:mr>
                                </m:m>
                              </m:e>
                              <m:e>
                                <m:m>
                                  <m:mPr>
                                    <m:plcHide m:val="on"/>
                                    <m:mcs>
                                      <m:mc>
                                        <m:mcPr>
                                          <m:count m:val="1"/>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0">
                                              <a:latin typeface="Cambria Math" panose="02040503050406030204" pitchFamily="18" charset="0"/>
                                            </a:rPr>
                                            <m:t>2</m:t>
                                          </m:r>
                                        </m:sub>
                                      </m:sSub>
                                    </m:e>
                                  </m:mr>
                                </m:m>
                              </m:e>
                              <m:e>
                                <m:m>
                                  <m:mPr>
                                    <m:plcHide m:val="on"/>
                                    <m:mcs>
                                      <m:mc>
                                        <m:mcPr>
                                          <m:count m:val="1"/>
                                          <m:mcJc m:val="center"/>
                                        </m:mcPr>
                                      </m:mc>
                                    </m:mcs>
                                    <m:ctrlPr>
                                      <a:rPr lang="en-US" i="1">
                                        <a:solidFill>
                                          <a:srgbClr val="836967"/>
                                        </a:solidFill>
                                        <a:latin typeface="Cambria Math" panose="02040503050406030204" pitchFamily="18" charset="0"/>
                                      </a:rPr>
                                    </m:ctrlPr>
                                  </m:mPr>
                                  <m:mr>
                                    <m:e>
                                      <m:m>
                                        <m:mPr>
                                          <m:plcHide m:val="on"/>
                                          <m:mcs>
                                            <m:mc>
                                              <m:mcPr>
                                                <m:count m:val="2"/>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m:t>
                                            </m:r>
                                          </m:e>
                                          <m:e>
                                            <m:r>
                                              <a:rPr lang="en-US" i="0">
                                                <a:latin typeface="Cambria Math" panose="02040503050406030204" pitchFamily="18" charset="0"/>
                                              </a:rPr>
                                              <m:t>⋯</m:t>
                                            </m:r>
                                          </m:e>
                                        </m:mr>
                                      </m:m>
                                    </m:e>
                                  </m:mr>
                                  <m:mr>
                                    <m:e>
                                      <m:m>
                                        <m:mPr>
                                          <m:plcHide m:val="on"/>
                                          <m:mcs>
                                            <m:mc>
                                              <m:mcPr>
                                                <m:count m:val="2"/>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𝑚𝑛</m:t>
                                                </m:r>
                                              </m:sub>
                                            </m:sSub>
                                          </m:e>
                                        </m:mr>
                                      </m:m>
                                    </m:e>
                                  </m:mr>
                                </m:m>
                              </m:e>
                            </m:mr>
                          </m:m>
                        </m:e>
                      </m:d>
                    </m:oMath>
                  </m:oMathPara>
                </a14:m>
                <a:endParaRPr lang="en-US" dirty="0"/>
              </a:p>
            </p:txBody>
          </p:sp>
        </mc:Choice>
        <mc:Fallback xmlns="">
          <p:sp>
            <p:nvSpPr>
              <p:cNvPr id="27" name="TextBox 26">
                <a:extLst>
                  <a:ext uri="{FF2B5EF4-FFF2-40B4-BE49-F238E27FC236}">
                    <a16:creationId xmlns:a16="http://schemas.microsoft.com/office/drawing/2014/main" id="{C0A5DEB4-D8F4-3A18-B64A-F71DFDEA5DF0}"/>
                  </a:ext>
                </a:extLst>
              </p:cNvPr>
              <p:cNvSpPr txBox="1">
                <a:spLocks noRot="1" noChangeAspect="1" noMove="1" noResize="1" noEditPoints="1" noAdjustHandles="1" noChangeArrowheads="1" noChangeShapeType="1" noTextEdit="1"/>
              </p:cNvSpPr>
              <p:nvPr/>
            </p:nvSpPr>
            <p:spPr>
              <a:xfrm>
                <a:off x="7664882" y="1541633"/>
                <a:ext cx="3190874" cy="11128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21FEC4-71B3-A22B-7AC6-914F75705B4D}"/>
                  </a:ext>
                </a:extLst>
              </p:cNvPr>
              <p:cNvSpPr txBox="1"/>
              <p:nvPr/>
            </p:nvSpPr>
            <p:spPr>
              <a:xfrm>
                <a:off x="10573678" y="1541632"/>
                <a:ext cx="1618322" cy="1004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𝑌</m:t>
                      </m:r>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𝑦</m:t>
                                    </m:r>
                                  </m:e>
                                  <m:sub>
                                    <m:r>
                                      <a:rPr lang="en-US" i="0">
                                        <a:latin typeface="Cambria Math" panose="02040503050406030204" pitchFamily="18" charset="0"/>
                                      </a:rPr>
                                      <m:t>1</m:t>
                                    </m:r>
                                  </m:sub>
                                </m:sSub>
                              </m:e>
                            </m:mr>
                            <m:mr>
                              <m:e>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𝑦</m:t>
                                    </m:r>
                                  </m:e>
                                  <m:sub>
                                    <m:r>
                                      <a:rPr lang="en-US" i="0">
                                        <a:latin typeface="Cambria Math" panose="02040503050406030204" pitchFamily="18" charset="0"/>
                                      </a:rPr>
                                      <m:t>2</m:t>
                                    </m:r>
                                  </m:sub>
                                </m:sSub>
                              </m:e>
                            </m:mr>
                            <m:mr>
                              <m:e>
                                <m:m>
                                  <m:mPr>
                                    <m:plcHide m:val="on"/>
                                    <m:mcs>
                                      <m:mc>
                                        <m:mcPr>
                                          <m:count m:val="1"/>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m:t>
                                      </m:r>
                                    </m:e>
                                  </m:mr>
                                  <m:mr>
                                    <m:e>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𝑦</m:t>
                                          </m:r>
                                        </m:e>
                                        <m:sub>
                                          <m:r>
                                            <a:rPr lang="en-US" i="1">
                                              <a:latin typeface="Cambria Math" panose="02040503050406030204" pitchFamily="18" charset="0"/>
                                            </a:rPr>
                                            <m:t>𝑛</m:t>
                                          </m:r>
                                        </m:sub>
                                      </m:sSub>
                                    </m:e>
                                  </m:mr>
                                </m:m>
                              </m:e>
                            </m:mr>
                          </m:m>
                        </m:e>
                      </m:d>
                    </m:oMath>
                  </m:oMathPara>
                </a14:m>
                <a:endParaRPr lang="en-US" dirty="0"/>
              </a:p>
            </p:txBody>
          </p:sp>
        </mc:Choice>
        <mc:Fallback xmlns="">
          <p:sp>
            <p:nvSpPr>
              <p:cNvPr id="30" name="TextBox 29">
                <a:extLst>
                  <a:ext uri="{FF2B5EF4-FFF2-40B4-BE49-F238E27FC236}">
                    <a16:creationId xmlns:a16="http://schemas.microsoft.com/office/drawing/2014/main" id="{7021FEC4-71B3-A22B-7AC6-914F75705B4D}"/>
                  </a:ext>
                </a:extLst>
              </p:cNvPr>
              <p:cNvSpPr txBox="1">
                <a:spLocks noRot="1" noChangeAspect="1" noMove="1" noResize="1" noEditPoints="1" noAdjustHandles="1" noChangeArrowheads="1" noChangeShapeType="1" noTextEdit="1"/>
              </p:cNvSpPr>
              <p:nvPr/>
            </p:nvSpPr>
            <p:spPr>
              <a:xfrm>
                <a:off x="10573678" y="1541632"/>
                <a:ext cx="1618322" cy="100412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5BCACE-FF84-9155-26AC-7533D3371B3A}"/>
                  </a:ext>
                </a:extLst>
              </p:cNvPr>
              <p:cNvSpPr txBox="1"/>
              <p:nvPr/>
            </p:nvSpPr>
            <p:spPr>
              <a:xfrm>
                <a:off x="6327084" y="3202326"/>
                <a:ext cx="2675596"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𝑌</m:t>
                      </m:r>
                      <m:r>
                        <a:rPr lang="en-US" i="0">
                          <a:latin typeface="Cambria Math" panose="02040503050406030204" pitchFamily="18" charset="0"/>
                        </a:rPr>
                        <m:t>=</m:t>
                      </m:r>
                      <m:r>
                        <a:rPr lang="en-US" i="1">
                          <a:latin typeface="Cambria Math" panose="02040503050406030204" pitchFamily="18" charset="0"/>
                        </a:rPr>
                        <m:t>𝐴𝑐𝑡𝑖𝑣𝑎𝑡𝑖𝑜𝑛</m:t>
                      </m:r>
                      <m:d>
                        <m:dPr>
                          <m:ctrlPr>
                            <a:rPr lang="en-US" i="1">
                              <a:solidFill>
                                <a:srgbClr val="836967"/>
                              </a:solidFill>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𝑥</m:t>
                              </m:r>
                            </m:sub>
                            <m:sup>
                              <m:r>
                                <a:rPr lang="en-US" i="1">
                                  <a:latin typeface="Cambria Math" panose="02040503050406030204" pitchFamily="18" charset="0"/>
                                </a:rPr>
                                <m:t>𝑇</m:t>
                              </m:r>
                            </m:sup>
                          </m:sSubSup>
                          <m:r>
                            <a:rPr lang="en-US" i="1">
                              <a:latin typeface="Cambria Math" panose="02040503050406030204" pitchFamily="18" charset="0"/>
                            </a:rPr>
                            <m:t>𝑋</m:t>
                          </m:r>
                        </m:e>
                      </m:d>
                    </m:oMath>
                  </m:oMathPara>
                </a14:m>
                <a:endParaRPr lang="en-US" dirty="0"/>
              </a:p>
            </p:txBody>
          </p:sp>
        </mc:Choice>
        <mc:Fallback xmlns="">
          <p:sp>
            <p:nvSpPr>
              <p:cNvPr id="5" name="TextBox 4">
                <a:extLst>
                  <a:ext uri="{FF2B5EF4-FFF2-40B4-BE49-F238E27FC236}">
                    <a16:creationId xmlns:a16="http://schemas.microsoft.com/office/drawing/2014/main" id="{0B5BCACE-FF84-9155-26AC-7533D3371B3A}"/>
                  </a:ext>
                </a:extLst>
              </p:cNvPr>
              <p:cNvSpPr txBox="1">
                <a:spLocks noRot="1" noChangeAspect="1" noMove="1" noResize="1" noEditPoints="1" noAdjustHandles="1" noChangeArrowheads="1" noChangeShapeType="1" noTextEdit="1"/>
              </p:cNvSpPr>
              <p:nvPr/>
            </p:nvSpPr>
            <p:spPr>
              <a:xfrm>
                <a:off x="6327084" y="3202326"/>
                <a:ext cx="2675596" cy="4049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167FFA-B0B8-971F-9585-AD6DC089E0DD}"/>
                  </a:ext>
                </a:extLst>
              </p:cNvPr>
              <p:cNvSpPr txBox="1"/>
              <p:nvPr/>
            </p:nvSpPr>
            <p:spPr>
              <a:xfrm>
                <a:off x="6455207" y="3918538"/>
                <a:ext cx="240552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𝑍</m:t>
                      </m:r>
                      <m:r>
                        <a:rPr lang="en-US" i="0">
                          <a:latin typeface="Cambria Math" panose="02040503050406030204" pitchFamily="18" charset="0"/>
                        </a:rPr>
                        <m:t>=</m:t>
                      </m:r>
                      <m:r>
                        <a:rPr lang="en-US" i="1">
                          <a:latin typeface="Cambria Math" panose="02040503050406030204" pitchFamily="18" charset="0"/>
                        </a:rPr>
                        <m:t>𝐴𝑐𝑡𝑖𝑣𝑎𝑡𝑖𝑜𝑛</m:t>
                      </m:r>
                      <m:d>
                        <m:dPr>
                          <m:ctrlPr>
                            <a:rPr lang="en-US" i="1">
                              <a:solidFill>
                                <a:srgbClr val="836967"/>
                              </a:solidFill>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𝑦</m:t>
                              </m:r>
                            </m:sub>
                            <m:sup>
                              <m:r>
                                <a:rPr lang="en-US" i="1">
                                  <a:latin typeface="Cambria Math" panose="02040503050406030204" pitchFamily="18" charset="0"/>
                                </a:rPr>
                                <m:t>𝑇</m:t>
                              </m:r>
                            </m:sup>
                          </m:sSubSup>
                          <m:r>
                            <a:rPr lang="en-US" i="1">
                              <a:latin typeface="Cambria Math" panose="02040503050406030204" pitchFamily="18" charset="0"/>
                            </a:rPr>
                            <m:t>𝑌</m:t>
                          </m:r>
                        </m:e>
                      </m:d>
                    </m:oMath>
                  </m:oMathPara>
                </a14:m>
                <a:endParaRPr lang="en-US" dirty="0"/>
              </a:p>
            </p:txBody>
          </p:sp>
        </mc:Choice>
        <mc:Fallback xmlns="">
          <p:sp>
            <p:nvSpPr>
              <p:cNvPr id="7" name="TextBox 6">
                <a:extLst>
                  <a:ext uri="{FF2B5EF4-FFF2-40B4-BE49-F238E27FC236}">
                    <a16:creationId xmlns:a16="http://schemas.microsoft.com/office/drawing/2014/main" id="{3E167FFA-B0B8-971F-9585-AD6DC089E0DD}"/>
                  </a:ext>
                </a:extLst>
              </p:cNvPr>
              <p:cNvSpPr txBox="1">
                <a:spLocks noRot="1" noChangeAspect="1" noMove="1" noResize="1" noEditPoints="1" noAdjustHandles="1" noChangeArrowheads="1" noChangeShapeType="1" noTextEdit="1"/>
              </p:cNvSpPr>
              <p:nvPr/>
            </p:nvSpPr>
            <p:spPr>
              <a:xfrm>
                <a:off x="6455207" y="3918538"/>
                <a:ext cx="2405527" cy="411010"/>
              </a:xfrm>
              <a:prstGeom prst="rect">
                <a:avLst/>
              </a:prstGeom>
              <a:blipFill>
                <a:blip r:embed="rId7"/>
                <a:stretch>
                  <a:fillRect b="-298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C745A49-B792-535B-977B-6E4DFD3CB3BA}"/>
              </a:ext>
            </a:extLst>
          </p:cNvPr>
          <p:cNvPicPr>
            <a:picLocks noChangeAspect="1"/>
          </p:cNvPicPr>
          <p:nvPr/>
        </p:nvPicPr>
        <p:blipFill>
          <a:blip r:embed="rId8"/>
          <a:stretch>
            <a:fillRect/>
          </a:stretch>
        </p:blipFill>
        <p:spPr>
          <a:xfrm>
            <a:off x="704416" y="1391826"/>
            <a:ext cx="5269122" cy="317439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37D134-35CF-2FB8-9443-7C098F3F3E10}"/>
                  </a:ext>
                </a:extLst>
              </p:cNvPr>
              <p:cNvSpPr txBox="1"/>
              <p:nvPr/>
            </p:nvSpPr>
            <p:spPr>
              <a:xfrm>
                <a:off x="6327084" y="4617276"/>
                <a:ext cx="2675596"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𝐻</m:t>
                      </m:r>
                      <m:r>
                        <a:rPr lang="en-US" i="0">
                          <a:latin typeface="Cambria Math" panose="02040503050406030204" pitchFamily="18" charset="0"/>
                        </a:rPr>
                        <m:t>=</m:t>
                      </m:r>
                      <m:r>
                        <a:rPr lang="en-US" i="1">
                          <a:latin typeface="Cambria Math" panose="02040503050406030204" pitchFamily="18" charset="0"/>
                        </a:rPr>
                        <m:t>𝐴𝑐𝑡𝑖𝑣𝑎𝑡𝑖𝑜𝑛</m:t>
                      </m:r>
                      <m:d>
                        <m:dPr>
                          <m:ctrlPr>
                            <a:rPr lang="en-US" i="1">
                              <a:solidFill>
                                <a:srgbClr val="836967"/>
                              </a:solidFill>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𝑧</m:t>
                              </m:r>
                            </m:sub>
                            <m:sup>
                              <m:r>
                                <a:rPr lang="en-US" i="1">
                                  <a:latin typeface="Cambria Math" panose="02040503050406030204" pitchFamily="18" charset="0"/>
                                </a:rPr>
                                <m:t>𝑇</m:t>
                              </m:r>
                            </m:sup>
                          </m:sSubSup>
                          <m:r>
                            <a:rPr lang="en-US" i="1">
                              <a:latin typeface="Cambria Math" panose="02040503050406030204" pitchFamily="18" charset="0"/>
                            </a:rPr>
                            <m:t>𝑇</m:t>
                          </m:r>
                        </m:e>
                      </m:d>
                    </m:oMath>
                  </m:oMathPara>
                </a14:m>
                <a:endParaRPr lang="en-US" dirty="0"/>
              </a:p>
            </p:txBody>
          </p:sp>
        </mc:Choice>
        <mc:Fallback xmlns="">
          <p:sp>
            <p:nvSpPr>
              <p:cNvPr id="18" name="TextBox 17">
                <a:extLst>
                  <a:ext uri="{FF2B5EF4-FFF2-40B4-BE49-F238E27FC236}">
                    <a16:creationId xmlns:a16="http://schemas.microsoft.com/office/drawing/2014/main" id="{5D37D134-35CF-2FB8-9443-7C098F3F3E10}"/>
                  </a:ext>
                </a:extLst>
              </p:cNvPr>
              <p:cNvSpPr txBox="1">
                <a:spLocks noRot="1" noChangeAspect="1" noMove="1" noResize="1" noEditPoints="1" noAdjustHandles="1" noChangeArrowheads="1" noChangeShapeType="1" noTextEdit="1"/>
              </p:cNvSpPr>
              <p:nvPr/>
            </p:nvSpPr>
            <p:spPr>
              <a:xfrm>
                <a:off x="6327084" y="4617276"/>
                <a:ext cx="2675596" cy="40498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B4DCCBA-A179-55BB-8225-5600B52D53F2}"/>
                  </a:ext>
                </a:extLst>
              </p:cNvPr>
              <p:cNvSpPr txBox="1"/>
              <p:nvPr/>
            </p:nvSpPr>
            <p:spPr>
              <a:xfrm>
                <a:off x="1721282" y="1195835"/>
                <a:ext cx="34520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𝑋</m:t>
                      </m:r>
                    </m:oMath>
                  </m:oMathPara>
                </a14:m>
                <a:endParaRPr lang="en-US" sz="2000" dirty="0"/>
              </a:p>
            </p:txBody>
          </p:sp>
        </mc:Choice>
        <mc:Fallback xmlns="">
          <p:sp>
            <p:nvSpPr>
              <p:cNvPr id="20" name="TextBox 19">
                <a:extLst>
                  <a:ext uri="{FF2B5EF4-FFF2-40B4-BE49-F238E27FC236}">
                    <a16:creationId xmlns:a16="http://schemas.microsoft.com/office/drawing/2014/main" id="{3B4DCCBA-A179-55BB-8225-5600B52D53F2}"/>
                  </a:ext>
                </a:extLst>
              </p:cNvPr>
              <p:cNvSpPr txBox="1">
                <a:spLocks noRot="1" noChangeAspect="1" noMove="1" noResize="1" noEditPoints="1" noAdjustHandles="1" noChangeArrowheads="1" noChangeShapeType="1" noTextEdit="1"/>
              </p:cNvSpPr>
              <p:nvPr/>
            </p:nvSpPr>
            <p:spPr>
              <a:xfrm>
                <a:off x="1721282" y="1195835"/>
                <a:ext cx="345209"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68B5F8-FD64-C5F1-B261-4C5F889B21E3}"/>
                  </a:ext>
                </a:extLst>
              </p:cNvPr>
              <p:cNvSpPr txBox="1"/>
              <p:nvPr/>
            </p:nvSpPr>
            <p:spPr>
              <a:xfrm>
                <a:off x="2721407" y="1195835"/>
                <a:ext cx="34520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𝑌</m:t>
                      </m:r>
                    </m:oMath>
                  </m:oMathPara>
                </a14:m>
                <a:endParaRPr lang="en-US" sz="2000" dirty="0"/>
              </a:p>
            </p:txBody>
          </p:sp>
        </mc:Choice>
        <mc:Fallback xmlns="">
          <p:sp>
            <p:nvSpPr>
              <p:cNvPr id="21" name="TextBox 20">
                <a:extLst>
                  <a:ext uri="{FF2B5EF4-FFF2-40B4-BE49-F238E27FC236}">
                    <a16:creationId xmlns:a16="http://schemas.microsoft.com/office/drawing/2014/main" id="{5C68B5F8-FD64-C5F1-B261-4C5F889B21E3}"/>
                  </a:ext>
                </a:extLst>
              </p:cNvPr>
              <p:cNvSpPr txBox="1">
                <a:spLocks noRot="1" noChangeAspect="1" noMove="1" noResize="1" noEditPoints="1" noAdjustHandles="1" noChangeArrowheads="1" noChangeShapeType="1" noTextEdit="1"/>
              </p:cNvSpPr>
              <p:nvPr/>
            </p:nvSpPr>
            <p:spPr>
              <a:xfrm>
                <a:off x="2721407" y="1195835"/>
                <a:ext cx="345209"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47B6A8-6289-C25F-DA51-16F6F36FDBBA}"/>
                  </a:ext>
                </a:extLst>
              </p:cNvPr>
              <p:cNvSpPr txBox="1"/>
              <p:nvPr/>
            </p:nvSpPr>
            <p:spPr>
              <a:xfrm>
                <a:off x="3626282" y="1167260"/>
                <a:ext cx="34520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𝑍</m:t>
                      </m:r>
                    </m:oMath>
                  </m:oMathPara>
                </a14:m>
                <a:endParaRPr lang="en-US" sz="2000" dirty="0"/>
              </a:p>
            </p:txBody>
          </p:sp>
        </mc:Choice>
        <mc:Fallback xmlns="">
          <p:sp>
            <p:nvSpPr>
              <p:cNvPr id="23" name="TextBox 22">
                <a:extLst>
                  <a:ext uri="{FF2B5EF4-FFF2-40B4-BE49-F238E27FC236}">
                    <a16:creationId xmlns:a16="http://schemas.microsoft.com/office/drawing/2014/main" id="{0047B6A8-6289-C25F-DA51-16F6F36FDBBA}"/>
                  </a:ext>
                </a:extLst>
              </p:cNvPr>
              <p:cNvSpPr txBox="1">
                <a:spLocks noRot="1" noChangeAspect="1" noMove="1" noResize="1" noEditPoints="1" noAdjustHandles="1" noChangeArrowheads="1" noChangeShapeType="1" noTextEdit="1"/>
              </p:cNvSpPr>
              <p:nvPr/>
            </p:nvSpPr>
            <p:spPr>
              <a:xfrm>
                <a:off x="3626282" y="1167260"/>
                <a:ext cx="345209"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72D43F1-74DF-BB36-A344-4EBD1DCDFB75}"/>
                  </a:ext>
                </a:extLst>
              </p:cNvPr>
              <p:cNvSpPr txBox="1"/>
              <p:nvPr/>
            </p:nvSpPr>
            <p:spPr>
              <a:xfrm>
                <a:off x="4550207" y="1167260"/>
                <a:ext cx="34520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oMath>
                  </m:oMathPara>
                </a14:m>
                <a:endParaRPr lang="en-US" sz="2000" dirty="0"/>
              </a:p>
            </p:txBody>
          </p:sp>
        </mc:Choice>
        <mc:Fallback xmlns="">
          <p:sp>
            <p:nvSpPr>
              <p:cNvPr id="24" name="TextBox 23">
                <a:extLst>
                  <a:ext uri="{FF2B5EF4-FFF2-40B4-BE49-F238E27FC236}">
                    <a16:creationId xmlns:a16="http://schemas.microsoft.com/office/drawing/2014/main" id="{172D43F1-74DF-BB36-A344-4EBD1DCDFB75}"/>
                  </a:ext>
                </a:extLst>
              </p:cNvPr>
              <p:cNvSpPr txBox="1">
                <a:spLocks noRot="1" noChangeAspect="1" noMove="1" noResize="1" noEditPoints="1" noAdjustHandles="1" noChangeArrowheads="1" noChangeShapeType="1" noTextEdit="1"/>
              </p:cNvSpPr>
              <p:nvPr/>
            </p:nvSpPr>
            <p:spPr>
              <a:xfrm>
                <a:off x="4550207" y="1167260"/>
                <a:ext cx="345209" cy="400110"/>
              </a:xfrm>
              <a:prstGeom prst="rect">
                <a:avLst/>
              </a:prstGeom>
              <a:blipFill>
                <a:blip r:embed="rId13"/>
                <a:stretch>
                  <a:fillRect r="-701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750ED8C-D634-776E-D06C-2D26C2ED275A}"/>
              </a:ext>
            </a:extLst>
          </p:cNvPr>
          <p:cNvSpPr txBox="1"/>
          <p:nvPr/>
        </p:nvSpPr>
        <p:spPr>
          <a:xfrm>
            <a:off x="6475675" y="5116731"/>
            <a:ext cx="4770118" cy="923330"/>
          </a:xfrm>
          <a:prstGeom prst="rect">
            <a:avLst/>
          </a:prstGeom>
          <a:noFill/>
        </p:spPr>
        <p:txBody>
          <a:bodyPr wrap="square" rtlCol="0">
            <a:spAutoFit/>
          </a:bodyPr>
          <a:lstStyle/>
          <a:p>
            <a:r>
              <a:rPr lang="en-US" dirty="0">
                <a:solidFill>
                  <a:srgbClr val="0070C0"/>
                </a:solidFill>
              </a:rPr>
              <a:t>With more hidden layers, we have more freedom to transform between different spaces. </a:t>
            </a:r>
          </a:p>
          <a:p>
            <a:endParaRPr lang="en-US" dirty="0"/>
          </a:p>
        </p:txBody>
      </p:sp>
    </p:spTree>
    <p:extLst>
      <p:ext uri="{BB962C8B-B14F-4D97-AF65-F5344CB8AC3E}">
        <p14:creationId xmlns:p14="http://schemas.microsoft.com/office/powerpoint/2010/main" val="2438020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9937-B46B-AFB0-44B7-8D255A9FE31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6958E52-A887-363E-7D82-B1786ED9A58D}"/>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88EE05-7E29-8B34-3E4B-A98FA3A2A9B0}"/>
              </a:ext>
            </a:extLst>
          </p:cNvPr>
          <p:cNvSpPr txBox="1"/>
          <p:nvPr/>
        </p:nvSpPr>
        <p:spPr>
          <a:xfrm>
            <a:off x="1498145" y="424860"/>
            <a:ext cx="8531525" cy="646331"/>
          </a:xfrm>
          <a:prstGeom prst="rect">
            <a:avLst/>
          </a:prstGeom>
          <a:noFill/>
        </p:spPr>
        <p:txBody>
          <a:bodyPr wrap="square" rtlCol="0">
            <a:spAutoFit/>
          </a:bodyPr>
          <a:lstStyle/>
          <a:p>
            <a:r>
              <a:rPr lang="en-US" dirty="0">
                <a:solidFill>
                  <a:schemeClr val="bg1"/>
                </a:solidFill>
              </a:rPr>
              <a:t>	</a:t>
            </a:r>
            <a:r>
              <a:rPr lang="en-US" b="1" dirty="0">
                <a:solidFill>
                  <a:schemeClr val="bg1"/>
                </a:solidFill>
              </a:rPr>
              <a:t>Compare Similarity of back-propagation of error with the Forward Activation </a:t>
            </a:r>
          </a:p>
          <a:p>
            <a:endParaRPr lang="en-US" dirty="0"/>
          </a:p>
        </p:txBody>
      </p:sp>
      <p:grpSp>
        <p:nvGrpSpPr>
          <p:cNvPr id="63" name="Group 62">
            <a:extLst>
              <a:ext uri="{FF2B5EF4-FFF2-40B4-BE49-F238E27FC236}">
                <a16:creationId xmlns:a16="http://schemas.microsoft.com/office/drawing/2014/main" id="{72E9F1B6-6A11-23D0-7F13-EBE907B0E3A2}"/>
              </a:ext>
            </a:extLst>
          </p:cNvPr>
          <p:cNvGrpSpPr/>
          <p:nvPr/>
        </p:nvGrpSpPr>
        <p:grpSpPr>
          <a:xfrm>
            <a:off x="994602" y="1358745"/>
            <a:ext cx="4267910" cy="3005209"/>
            <a:chOff x="445959" y="1281476"/>
            <a:chExt cx="4267910" cy="3005209"/>
          </a:xfrm>
        </p:grpSpPr>
        <p:sp>
          <p:nvSpPr>
            <p:cNvPr id="64" name="Oval 63">
              <a:extLst>
                <a:ext uri="{FF2B5EF4-FFF2-40B4-BE49-F238E27FC236}">
                  <a16:creationId xmlns:a16="http://schemas.microsoft.com/office/drawing/2014/main" id="{BFFAB4E8-1D69-81A3-11B2-526B1DC53C31}"/>
                </a:ext>
              </a:extLst>
            </p:cNvPr>
            <p:cNvSpPr/>
            <p:nvPr/>
          </p:nvSpPr>
          <p:spPr>
            <a:xfrm>
              <a:off x="598170" y="1633217"/>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0070283A-E741-4AC9-0FC0-BB33864DCCBC}"/>
                </a:ext>
              </a:extLst>
            </p:cNvPr>
            <p:cNvSpPr/>
            <p:nvPr/>
          </p:nvSpPr>
          <p:spPr>
            <a:xfrm>
              <a:off x="652423" y="2791509"/>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6D97AB33-2DE1-34FD-7EDC-5409811FB7CB}"/>
                </a:ext>
              </a:extLst>
            </p:cNvPr>
            <p:cNvSpPr/>
            <p:nvPr/>
          </p:nvSpPr>
          <p:spPr>
            <a:xfrm>
              <a:off x="2136648" y="1281476"/>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B1FD5E57-0BB6-4B7C-988D-0C8A6CD1E80B}"/>
                </a:ext>
              </a:extLst>
            </p:cNvPr>
            <p:cNvSpPr/>
            <p:nvPr/>
          </p:nvSpPr>
          <p:spPr>
            <a:xfrm>
              <a:off x="2136648" y="2208938"/>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C2B9DADF-F0E9-9873-963D-5B4CC7F88C85}"/>
                </a:ext>
              </a:extLst>
            </p:cNvPr>
            <p:cNvSpPr/>
            <p:nvPr/>
          </p:nvSpPr>
          <p:spPr>
            <a:xfrm>
              <a:off x="2146173" y="3142388"/>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Arrow Connector 68">
              <a:extLst>
                <a:ext uri="{FF2B5EF4-FFF2-40B4-BE49-F238E27FC236}">
                  <a16:creationId xmlns:a16="http://schemas.microsoft.com/office/drawing/2014/main" id="{95A3B5C5-A07A-63E3-9D9C-CB6E6564F73A}"/>
                </a:ext>
              </a:extLst>
            </p:cNvPr>
            <p:cNvCxnSpPr>
              <a:cxnSpLocks/>
              <a:stCxn id="64" idx="6"/>
              <a:endCxn id="66" idx="2"/>
            </p:cNvCxnSpPr>
            <p:nvPr/>
          </p:nvCxnSpPr>
          <p:spPr>
            <a:xfrm flipV="1">
              <a:off x="1232154" y="1604642"/>
              <a:ext cx="904494" cy="3517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F416AA-9829-DB1A-3837-71301C1501EF}"/>
                </a:ext>
              </a:extLst>
            </p:cNvPr>
            <p:cNvCxnSpPr>
              <a:cxnSpLocks/>
              <a:stCxn id="64" idx="6"/>
              <a:endCxn id="67" idx="2"/>
            </p:cNvCxnSpPr>
            <p:nvPr/>
          </p:nvCxnSpPr>
          <p:spPr>
            <a:xfrm>
              <a:off x="1232154" y="1956383"/>
              <a:ext cx="904494" cy="5757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9B26D0F-9B40-019B-AC41-6B6404B54B79}"/>
                </a:ext>
              </a:extLst>
            </p:cNvPr>
            <p:cNvCxnSpPr>
              <a:cxnSpLocks/>
              <a:stCxn id="64" idx="6"/>
              <a:endCxn id="68" idx="2"/>
            </p:cNvCxnSpPr>
            <p:nvPr/>
          </p:nvCxnSpPr>
          <p:spPr>
            <a:xfrm>
              <a:off x="1232154" y="1956383"/>
              <a:ext cx="914019" cy="150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24BD6D6-8E87-44E4-CD46-ADBDE7097E34}"/>
                </a:ext>
              </a:extLst>
            </p:cNvPr>
            <p:cNvCxnSpPr>
              <a:cxnSpLocks/>
              <a:stCxn id="65" idx="6"/>
            </p:cNvCxnSpPr>
            <p:nvPr/>
          </p:nvCxnSpPr>
          <p:spPr>
            <a:xfrm flipV="1">
              <a:off x="1286407" y="1643566"/>
              <a:ext cx="846677" cy="1471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E382FB6-721E-093E-B286-6CAD46EF3C8E}"/>
                </a:ext>
              </a:extLst>
            </p:cNvPr>
            <p:cNvCxnSpPr>
              <a:cxnSpLocks/>
              <a:stCxn id="65" idx="6"/>
              <a:endCxn id="67" idx="2"/>
            </p:cNvCxnSpPr>
            <p:nvPr/>
          </p:nvCxnSpPr>
          <p:spPr>
            <a:xfrm flipV="1">
              <a:off x="1286407" y="2532104"/>
              <a:ext cx="850241" cy="582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DB831FD-2CA5-C2AA-C145-6E92F651A56F}"/>
                </a:ext>
              </a:extLst>
            </p:cNvPr>
            <p:cNvCxnSpPr>
              <a:cxnSpLocks/>
              <a:stCxn id="65" idx="6"/>
            </p:cNvCxnSpPr>
            <p:nvPr/>
          </p:nvCxnSpPr>
          <p:spPr>
            <a:xfrm>
              <a:off x="1286407" y="3114675"/>
              <a:ext cx="846677" cy="3906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B5286C0-B183-F157-205A-6F85C527AA40}"/>
                    </a:ext>
                  </a:extLst>
                </p:cNvPr>
                <p:cNvSpPr txBox="1"/>
                <p:nvPr/>
              </p:nvSpPr>
              <p:spPr>
                <a:xfrm>
                  <a:off x="754854" y="175054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5" name="TextBox 74">
                  <a:extLst>
                    <a:ext uri="{FF2B5EF4-FFF2-40B4-BE49-F238E27FC236}">
                      <a16:creationId xmlns:a16="http://schemas.microsoft.com/office/drawing/2014/main" id="{1B5286C0-B183-F157-205A-6F85C527AA40}"/>
                    </a:ext>
                  </a:extLst>
                </p:cNvPr>
                <p:cNvSpPr txBox="1">
                  <a:spLocks noRot="1" noChangeAspect="1" noMove="1" noResize="1" noEditPoints="1" noAdjustHandles="1" noChangeArrowheads="1" noChangeShapeType="1" noTextEdit="1"/>
                </p:cNvSpPr>
                <p:nvPr/>
              </p:nvSpPr>
              <p:spPr>
                <a:xfrm>
                  <a:off x="754854" y="1750544"/>
                  <a:ext cx="259557" cy="369332"/>
                </a:xfrm>
                <a:prstGeom prst="rect">
                  <a:avLst/>
                </a:prstGeom>
                <a:blipFill>
                  <a:blip r:embed="rId3"/>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3E54D44-B2F5-B62E-864C-283360F0AE9E}"/>
                    </a:ext>
                  </a:extLst>
                </p:cNvPr>
                <p:cNvSpPr txBox="1"/>
                <p:nvPr/>
              </p:nvSpPr>
              <p:spPr>
                <a:xfrm>
                  <a:off x="788569" y="290910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6" name="TextBox 75">
                  <a:extLst>
                    <a:ext uri="{FF2B5EF4-FFF2-40B4-BE49-F238E27FC236}">
                      <a16:creationId xmlns:a16="http://schemas.microsoft.com/office/drawing/2014/main" id="{E3E54D44-B2F5-B62E-864C-283360F0AE9E}"/>
                    </a:ext>
                  </a:extLst>
                </p:cNvPr>
                <p:cNvSpPr txBox="1">
                  <a:spLocks noRot="1" noChangeAspect="1" noMove="1" noResize="1" noEditPoints="1" noAdjustHandles="1" noChangeArrowheads="1" noChangeShapeType="1" noTextEdit="1"/>
                </p:cNvSpPr>
                <p:nvPr/>
              </p:nvSpPr>
              <p:spPr>
                <a:xfrm>
                  <a:off x="788569" y="2909105"/>
                  <a:ext cx="259557" cy="369332"/>
                </a:xfrm>
                <a:prstGeom prst="rect">
                  <a:avLst/>
                </a:prstGeom>
                <a:blipFill>
                  <a:blip r:embed="rId4"/>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34F4575-0BB0-F7B1-C2AF-E9A4384D37A2}"/>
                    </a:ext>
                  </a:extLst>
                </p:cNvPr>
                <p:cNvSpPr txBox="1"/>
                <p:nvPr/>
              </p:nvSpPr>
              <p:spPr>
                <a:xfrm>
                  <a:off x="1295830" y="1464386"/>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11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7" name="TextBox 76">
                  <a:extLst>
                    <a:ext uri="{FF2B5EF4-FFF2-40B4-BE49-F238E27FC236}">
                      <a16:creationId xmlns:a16="http://schemas.microsoft.com/office/drawing/2014/main" id="{334F4575-0BB0-F7B1-C2AF-E9A4384D37A2}"/>
                    </a:ext>
                  </a:extLst>
                </p:cNvPr>
                <p:cNvSpPr txBox="1">
                  <a:spLocks noRot="1" noChangeAspect="1" noMove="1" noResize="1" noEditPoints="1" noAdjustHandles="1" noChangeArrowheads="1" noChangeShapeType="1" noTextEdit="1"/>
                </p:cNvSpPr>
                <p:nvPr/>
              </p:nvSpPr>
              <p:spPr>
                <a:xfrm>
                  <a:off x="1295830" y="1464386"/>
                  <a:ext cx="259557" cy="369332"/>
                </a:xfrm>
                <a:prstGeom prst="rect">
                  <a:avLst/>
                </a:prstGeom>
                <a:blipFill>
                  <a:blip r:embed="rId5"/>
                  <a:stretch>
                    <a:fillRect r="-9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91E6F17-C633-1D0C-E394-704C937D5603}"/>
                    </a:ext>
                  </a:extLst>
                </p:cNvPr>
                <p:cNvSpPr txBox="1"/>
                <p:nvPr/>
              </p:nvSpPr>
              <p:spPr>
                <a:xfrm>
                  <a:off x="2286585" y="140008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8" name="TextBox 77">
                  <a:extLst>
                    <a:ext uri="{FF2B5EF4-FFF2-40B4-BE49-F238E27FC236}">
                      <a16:creationId xmlns:a16="http://schemas.microsoft.com/office/drawing/2014/main" id="{991E6F17-C633-1D0C-E394-704C937D5603}"/>
                    </a:ext>
                  </a:extLst>
                </p:cNvPr>
                <p:cNvSpPr txBox="1">
                  <a:spLocks noRot="1" noChangeAspect="1" noMove="1" noResize="1" noEditPoints="1" noAdjustHandles="1" noChangeArrowheads="1" noChangeShapeType="1" noTextEdit="1"/>
                </p:cNvSpPr>
                <p:nvPr/>
              </p:nvSpPr>
              <p:spPr>
                <a:xfrm>
                  <a:off x="2286585" y="1400089"/>
                  <a:ext cx="259557" cy="369332"/>
                </a:xfrm>
                <a:prstGeom prst="rect">
                  <a:avLst/>
                </a:prstGeom>
                <a:blipFill>
                  <a:blip r:embed="rId6"/>
                  <a:stretch>
                    <a:fillRect r="-3953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05335B1-58EB-475C-EB1D-A8BC396102EA}"/>
                    </a:ext>
                  </a:extLst>
                </p:cNvPr>
                <p:cNvSpPr txBox="1"/>
                <p:nvPr/>
              </p:nvSpPr>
              <p:spPr>
                <a:xfrm>
                  <a:off x="1354548" y="182576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12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9" name="TextBox 78">
                  <a:extLst>
                    <a:ext uri="{FF2B5EF4-FFF2-40B4-BE49-F238E27FC236}">
                      <a16:creationId xmlns:a16="http://schemas.microsoft.com/office/drawing/2014/main" id="{A05335B1-58EB-475C-EB1D-A8BC396102EA}"/>
                    </a:ext>
                  </a:extLst>
                </p:cNvPr>
                <p:cNvSpPr txBox="1">
                  <a:spLocks noRot="1" noChangeAspect="1" noMove="1" noResize="1" noEditPoints="1" noAdjustHandles="1" noChangeArrowheads="1" noChangeShapeType="1" noTextEdit="1"/>
                </p:cNvSpPr>
                <p:nvPr/>
              </p:nvSpPr>
              <p:spPr>
                <a:xfrm>
                  <a:off x="1354548" y="1825764"/>
                  <a:ext cx="259557" cy="369332"/>
                </a:xfrm>
                <a:prstGeom prst="rect">
                  <a:avLst/>
                </a:prstGeom>
                <a:blipFill>
                  <a:blip r:embed="rId7"/>
                  <a:stretch>
                    <a:fillRect r="-9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D20938C-F97D-72D0-A71F-4F3B7A7D7757}"/>
                    </a:ext>
                  </a:extLst>
                </p:cNvPr>
                <p:cNvSpPr txBox="1"/>
                <p:nvPr/>
              </p:nvSpPr>
              <p:spPr>
                <a:xfrm>
                  <a:off x="1039066" y="215688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13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0" name="TextBox 79">
                  <a:extLst>
                    <a:ext uri="{FF2B5EF4-FFF2-40B4-BE49-F238E27FC236}">
                      <a16:creationId xmlns:a16="http://schemas.microsoft.com/office/drawing/2014/main" id="{4D20938C-F97D-72D0-A71F-4F3B7A7D7757}"/>
                    </a:ext>
                  </a:extLst>
                </p:cNvPr>
                <p:cNvSpPr txBox="1">
                  <a:spLocks noRot="1" noChangeAspect="1" noMove="1" noResize="1" noEditPoints="1" noAdjustHandles="1" noChangeArrowheads="1" noChangeShapeType="1" noTextEdit="1"/>
                </p:cNvSpPr>
                <p:nvPr/>
              </p:nvSpPr>
              <p:spPr>
                <a:xfrm>
                  <a:off x="1039066" y="2156884"/>
                  <a:ext cx="259557" cy="369332"/>
                </a:xfrm>
                <a:prstGeom prst="rect">
                  <a:avLst/>
                </a:prstGeom>
                <a:blipFill>
                  <a:blip r:embed="rId8"/>
                  <a:stretch>
                    <a:fillRect r="-9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1211534-9000-FE84-D08A-15A8D12C75EA}"/>
                    </a:ext>
                  </a:extLst>
                </p:cNvPr>
                <p:cNvSpPr txBox="1"/>
                <p:nvPr/>
              </p:nvSpPr>
              <p:spPr>
                <a:xfrm>
                  <a:off x="1040547" y="251191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rPr>
                            <m:t>2</m:t>
                          </m:r>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1" name="TextBox 80">
                  <a:extLst>
                    <a:ext uri="{FF2B5EF4-FFF2-40B4-BE49-F238E27FC236}">
                      <a16:creationId xmlns:a16="http://schemas.microsoft.com/office/drawing/2014/main" id="{A1211534-9000-FE84-D08A-15A8D12C75EA}"/>
                    </a:ext>
                  </a:extLst>
                </p:cNvPr>
                <p:cNvSpPr txBox="1">
                  <a:spLocks noRot="1" noChangeAspect="1" noMove="1" noResize="1" noEditPoints="1" noAdjustHandles="1" noChangeArrowheads="1" noChangeShapeType="1" noTextEdit="1"/>
                </p:cNvSpPr>
                <p:nvPr/>
              </p:nvSpPr>
              <p:spPr>
                <a:xfrm>
                  <a:off x="1040547" y="2511919"/>
                  <a:ext cx="259557" cy="369332"/>
                </a:xfrm>
                <a:prstGeom prst="rect">
                  <a:avLst/>
                </a:prstGeom>
                <a:blipFill>
                  <a:blip r:embed="rId9"/>
                  <a:stretch>
                    <a:fillRect r="-97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C9A22DB-A315-79CF-FF4A-39D496F846D5}"/>
                    </a:ext>
                  </a:extLst>
                </p:cNvPr>
                <p:cNvSpPr txBox="1"/>
                <p:nvPr/>
              </p:nvSpPr>
              <p:spPr>
                <a:xfrm>
                  <a:off x="1359776" y="286013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rPr>
                            <m:t>22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2" name="TextBox 81">
                  <a:extLst>
                    <a:ext uri="{FF2B5EF4-FFF2-40B4-BE49-F238E27FC236}">
                      <a16:creationId xmlns:a16="http://schemas.microsoft.com/office/drawing/2014/main" id="{0C9A22DB-A315-79CF-FF4A-39D496F846D5}"/>
                    </a:ext>
                  </a:extLst>
                </p:cNvPr>
                <p:cNvSpPr txBox="1">
                  <a:spLocks noRot="1" noChangeAspect="1" noMove="1" noResize="1" noEditPoints="1" noAdjustHandles="1" noChangeArrowheads="1" noChangeShapeType="1" noTextEdit="1"/>
                </p:cNvSpPr>
                <p:nvPr/>
              </p:nvSpPr>
              <p:spPr>
                <a:xfrm>
                  <a:off x="1359776" y="2860138"/>
                  <a:ext cx="259557" cy="369332"/>
                </a:xfrm>
                <a:prstGeom prst="rect">
                  <a:avLst/>
                </a:prstGeom>
                <a:blipFill>
                  <a:blip r:embed="rId10"/>
                  <a:stretch>
                    <a:fillRect r="-95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A1170AC-6D88-D779-E678-BD94757A6F24}"/>
                    </a:ext>
                  </a:extLst>
                </p:cNvPr>
                <p:cNvSpPr txBox="1"/>
                <p:nvPr/>
              </p:nvSpPr>
              <p:spPr>
                <a:xfrm>
                  <a:off x="1293222" y="315929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𝑤</m:t>
                          </m:r>
                        </m:e>
                        <m:sub>
                          <m:r>
                            <a:rPr lang="en-US" b="0" i="1" smtClean="0">
                              <a:effectLst/>
                              <a:latin typeface="Cambria Math" panose="02040503050406030204" pitchFamily="18" charset="0"/>
                            </a:rPr>
                            <m:t>23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3" name="TextBox 82">
                  <a:extLst>
                    <a:ext uri="{FF2B5EF4-FFF2-40B4-BE49-F238E27FC236}">
                      <a16:creationId xmlns:a16="http://schemas.microsoft.com/office/drawing/2014/main" id="{6A1170AC-6D88-D779-E678-BD94757A6F24}"/>
                    </a:ext>
                  </a:extLst>
                </p:cNvPr>
                <p:cNvSpPr txBox="1">
                  <a:spLocks noRot="1" noChangeAspect="1" noMove="1" noResize="1" noEditPoints="1" noAdjustHandles="1" noChangeArrowheads="1" noChangeShapeType="1" noTextEdit="1"/>
                </p:cNvSpPr>
                <p:nvPr/>
              </p:nvSpPr>
              <p:spPr>
                <a:xfrm>
                  <a:off x="1293222" y="3159297"/>
                  <a:ext cx="259557" cy="369332"/>
                </a:xfrm>
                <a:prstGeom prst="rect">
                  <a:avLst/>
                </a:prstGeom>
                <a:blipFill>
                  <a:blip r:embed="rId11"/>
                  <a:stretch>
                    <a:fillRect r="-95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62A235A0-2EAE-5B43-991A-08A4FC5F8412}"/>
                    </a:ext>
                  </a:extLst>
                </p:cNvPr>
                <p:cNvSpPr txBox="1"/>
                <p:nvPr/>
              </p:nvSpPr>
              <p:spPr>
                <a:xfrm>
                  <a:off x="2264995" y="232591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4" name="TextBox 83">
                  <a:extLst>
                    <a:ext uri="{FF2B5EF4-FFF2-40B4-BE49-F238E27FC236}">
                      <a16:creationId xmlns:a16="http://schemas.microsoft.com/office/drawing/2014/main" id="{62A235A0-2EAE-5B43-991A-08A4FC5F8412}"/>
                    </a:ext>
                  </a:extLst>
                </p:cNvPr>
                <p:cNvSpPr txBox="1">
                  <a:spLocks noRot="1" noChangeAspect="1" noMove="1" noResize="1" noEditPoints="1" noAdjustHandles="1" noChangeArrowheads="1" noChangeShapeType="1" noTextEdit="1"/>
                </p:cNvSpPr>
                <p:nvPr/>
              </p:nvSpPr>
              <p:spPr>
                <a:xfrm>
                  <a:off x="2264995" y="2325919"/>
                  <a:ext cx="259557" cy="369332"/>
                </a:xfrm>
                <a:prstGeom prst="rect">
                  <a:avLst/>
                </a:prstGeom>
                <a:blipFill>
                  <a:blip r:embed="rId12"/>
                  <a:stretch>
                    <a:fillRect r="-4285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3B02E8B-0A14-1F68-FB58-A9004C8B9987}"/>
                    </a:ext>
                  </a:extLst>
                </p:cNvPr>
                <p:cNvSpPr txBox="1"/>
                <p:nvPr/>
              </p:nvSpPr>
              <p:spPr>
                <a:xfrm>
                  <a:off x="2282775" y="329365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5" name="TextBox 84">
                  <a:extLst>
                    <a:ext uri="{FF2B5EF4-FFF2-40B4-BE49-F238E27FC236}">
                      <a16:creationId xmlns:a16="http://schemas.microsoft.com/office/drawing/2014/main" id="{23B02E8B-0A14-1F68-FB58-A9004C8B9987}"/>
                    </a:ext>
                  </a:extLst>
                </p:cNvPr>
                <p:cNvSpPr txBox="1">
                  <a:spLocks noRot="1" noChangeAspect="1" noMove="1" noResize="1" noEditPoints="1" noAdjustHandles="1" noChangeArrowheads="1" noChangeShapeType="1" noTextEdit="1"/>
                </p:cNvSpPr>
                <p:nvPr/>
              </p:nvSpPr>
              <p:spPr>
                <a:xfrm>
                  <a:off x="2282775" y="3293659"/>
                  <a:ext cx="259557" cy="369332"/>
                </a:xfrm>
                <a:prstGeom prst="rect">
                  <a:avLst/>
                </a:prstGeom>
                <a:blipFill>
                  <a:blip r:embed="rId13"/>
                  <a:stretch>
                    <a:fillRect r="-41860" b="-6557"/>
                  </a:stretch>
                </a:blipFill>
              </p:spPr>
              <p:txBody>
                <a:bodyPr/>
                <a:lstStyle/>
                <a:p>
                  <a:r>
                    <a:rPr lang="en-US">
                      <a:noFill/>
                    </a:rPr>
                    <a:t> </a:t>
                  </a:r>
                </a:p>
              </p:txBody>
            </p:sp>
          </mc:Fallback>
        </mc:AlternateContent>
        <p:sp>
          <p:nvSpPr>
            <p:cNvPr id="86" name="Oval 85">
              <a:extLst>
                <a:ext uri="{FF2B5EF4-FFF2-40B4-BE49-F238E27FC236}">
                  <a16:creationId xmlns:a16="http://schemas.microsoft.com/office/drawing/2014/main" id="{C6D9FCBE-399D-7F31-CEBD-AD2D4B2BDF06}"/>
                </a:ext>
              </a:extLst>
            </p:cNvPr>
            <p:cNvSpPr/>
            <p:nvPr/>
          </p:nvSpPr>
          <p:spPr>
            <a:xfrm>
              <a:off x="3790823" y="2208938"/>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Straight Arrow Connector 86">
              <a:extLst>
                <a:ext uri="{FF2B5EF4-FFF2-40B4-BE49-F238E27FC236}">
                  <a16:creationId xmlns:a16="http://schemas.microsoft.com/office/drawing/2014/main" id="{FE864339-5750-4348-9F32-60BE16C15CCD}"/>
                </a:ext>
              </a:extLst>
            </p:cNvPr>
            <p:cNvCxnSpPr>
              <a:cxnSpLocks/>
              <a:stCxn id="66" idx="6"/>
              <a:endCxn id="86" idx="2"/>
            </p:cNvCxnSpPr>
            <p:nvPr/>
          </p:nvCxnSpPr>
          <p:spPr>
            <a:xfrm>
              <a:off x="2770632" y="1604642"/>
              <a:ext cx="1020191" cy="9274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EB7AB8C-EB3C-06A2-FF70-BEFE070C3BC7}"/>
                </a:ext>
              </a:extLst>
            </p:cNvPr>
            <p:cNvCxnSpPr>
              <a:cxnSpLocks/>
              <a:stCxn id="67" idx="6"/>
            </p:cNvCxnSpPr>
            <p:nvPr/>
          </p:nvCxnSpPr>
          <p:spPr>
            <a:xfrm>
              <a:off x="2770632" y="2532104"/>
              <a:ext cx="9559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9E29174-59AD-ACCA-F204-981F5E4E8CD7}"/>
                </a:ext>
              </a:extLst>
            </p:cNvPr>
            <p:cNvCxnSpPr>
              <a:cxnSpLocks/>
              <a:stCxn id="68" idx="6"/>
              <a:endCxn id="86" idx="2"/>
            </p:cNvCxnSpPr>
            <p:nvPr/>
          </p:nvCxnSpPr>
          <p:spPr>
            <a:xfrm flipV="1">
              <a:off x="2780157" y="2532104"/>
              <a:ext cx="1010666" cy="933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1F4535C3-34AF-9A88-F862-DC14B83A5B60}"/>
                </a:ext>
              </a:extLst>
            </p:cNvPr>
            <p:cNvSpPr txBox="1"/>
            <p:nvPr/>
          </p:nvSpPr>
          <p:spPr>
            <a:xfrm>
              <a:off x="3943935" y="2377989"/>
              <a:ext cx="259557" cy="307777"/>
            </a:xfrm>
            <a:prstGeom prst="rect">
              <a:avLst/>
            </a:prstGeom>
            <a:noFill/>
          </p:spPr>
          <p:txBody>
            <a:bodyPr wrap="square">
              <a:spAutoFit/>
            </a:bodyPr>
            <a:lstStyle/>
            <a:p>
              <a:r>
                <a:rPr lang="en-US" sz="1400" dirty="0">
                  <a:effectLst/>
                  <a:latin typeface="Calibri" panose="020F0502020204030204" pitchFamily="34" charset="0"/>
                  <a:ea typeface="DengXian" panose="02010600030101010101" pitchFamily="2" charset="-122"/>
                  <a:cs typeface="Times New Roman" panose="02020603050405020304" pitchFamily="18" charset="0"/>
                </a:rPr>
                <a:t>Z </a:t>
              </a:r>
              <a:endParaRPr lang="en-US" sz="1400" dirty="0"/>
            </a:p>
          </p:txBody>
        </p:sp>
        <p:sp>
          <p:nvSpPr>
            <p:cNvPr id="91" name="TextBox 90">
              <a:extLst>
                <a:ext uri="{FF2B5EF4-FFF2-40B4-BE49-F238E27FC236}">
                  <a16:creationId xmlns:a16="http://schemas.microsoft.com/office/drawing/2014/main" id="{C2D58742-DB43-0E7F-4AC8-1A6D195BD2B4}"/>
                </a:ext>
              </a:extLst>
            </p:cNvPr>
            <p:cNvSpPr txBox="1"/>
            <p:nvPr/>
          </p:nvSpPr>
          <p:spPr>
            <a:xfrm>
              <a:off x="445959" y="3896099"/>
              <a:ext cx="786196" cy="369332"/>
            </a:xfrm>
            <a:prstGeom prst="rect">
              <a:avLst/>
            </a:prstGeom>
            <a:noFill/>
          </p:spPr>
          <p:txBody>
            <a:bodyPr wrap="square" rtlCol="0">
              <a:spAutoFit/>
            </a:bodyPr>
            <a:lstStyle/>
            <a:p>
              <a:r>
                <a:rPr lang="en-US" dirty="0"/>
                <a:t>Input</a:t>
              </a:r>
            </a:p>
          </p:txBody>
        </p:sp>
        <p:sp>
          <p:nvSpPr>
            <p:cNvPr id="92" name="TextBox 91">
              <a:extLst>
                <a:ext uri="{FF2B5EF4-FFF2-40B4-BE49-F238E27FC236}">
                  <a16:creationId xmlns:a16="http://schemas.microsoft.com/office/drawing/2014/main" id="{FDB57150-E795-0666-4068-B9FAD460329A}"/>
                </a:ext>
              </a:extLst>
            </p:cNvPr>
            <p:cNvSpPr txBox="1"/>
            <p:nvPr/>
          </p:nvSpPr>
          <p:spPr>
            <a:xfrm>
              <a:off x="1682557" y="3917353"/>
              <a:ext cx="1469015" cy="369332"/>
            </a:xfrm>
            <a:prstGeom prst="rect">
              <a:avLst/>
            </a:prstGeom>
            <a:noFill/>
          </p:spPr>
          <p:txBody>
            <a:bodyPr wrap="square" rtlCol="0">
              <a:spAutoFit/>
            </a:bodyPr>
            <a:lstStyle/>
            <a:p>
              <a:r>
                <a:rPr lang="en-US" dirty="0"/>
                <a:t>Hidden Layer</a:t>
              </a:r>
            </a:p>
          </p:txBody>
        </p:sp>
        <p:sp>
          <p:nvSpPr>
            <p:cNvPr id="93" name="TextBox 92">
              <a:extLst>
                <a:ext uri="{FF2B5EF4-FFF2-40B4-BE49-F238E27FC236}">
                  <a16:creationId xmlns:a16="http://schemas.microsoft.com/office/drawing/2014/main" id="{565ECA10-DAAB-AE88-87AE-6E5BE7BA8CF6}"/>
                </a:ext>
              </a:extLst>
            </p:cNvPr>
            <p:cNvSpPr txBox="1"/>
            <p:nvPr/>
          </p:nvSpPr>
          <p:spPr>
            <a:xfrm>
              <a:off x="3724453" y="3873237"/>
              <a:ext cx="989416" cy="369332"/>
            </a:xfrm>
            <a:prstGeom prst="rect">
              <a:avLst/>
            </a:prstGeom>
            <a:noFill/>
          </p:spPr>
          <p:txBody>
            <a:bodyPr wrap="square" rtlCol="0">
              <a:spAutoFit/>
            </a:bodyPr>
            <a:lstStyle/>
            <a:p>
              <a:r>
                <a:rPr lang="en-US" dirty="0"/>
                <a:t>Output</a:t>
              </a:r>
            </a:p>
          </p:txBody>
        </p:sp>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89A34A6-A72D-82BC-0C31-5CCF3BF4FE78}"/>
                  </a:ext>
                </a:extLst>
              </p:cNvPr>
              <p:cNvSpPr txBox="1"/>
              <p:nvPr/>
            </p:nvSpPr>
            <p:spPr>
              <a:xfrm>
                <a:off x="5166360" y="1240827"/>
                <a:ext cx="6419626" cy="6115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11</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21</m:t>
                              </m:r>
                            </m:sub>
                          </m:sSub>
                        </m:den>
                      </m:f>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0">
                                  <a:latin typeface="Cambria Math" panose="02040503050406030204" pitchFamily="18" charset="0"/>
                                </a:rPr>
                                <m:t>1</m:t>
                              </m:r>
                            </m:sub>
                          </m:sSub>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12</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22</m:t>
                              </m:r>
                            </m:sub>
                          </m:sSub>
                        </m:den>
                      </m:f>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0">
                                  <a:latin typeface="Cambria Math" panose="02040503050406030204" pitchFamily="18" charset="0"/>
                                </a:rPr>
                                <m:t>2</m:t>
                              </m:r>
                            </m:sub>
                          </m:sSub>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13</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13</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23</m:t>
                              </m:r>
                            </m:sub>
                          </m:sSub>
                        </m:den>
                      </m:f>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0">
                                  <a:latin typeface="Cambria Math" panose="02040503050406030204" pitchFamily="18" charset="0"/>
                                </a:rPr>
                                <m:t>3</m:t>
                              </m:r>
                            </m:sub>
                          </m:sSub>
                        </m:e>
                      </m:d>
                    </m:oMath>
                  </m:oMathPara>
                </a14:m>
                <a:endParaRPr lang="en-US" dirty="0"/>
              </a:p>
            </p:txBody>
          </p:sp>
        </mc:Choice>
        <mc:Fallback xmlns="">
          <p:sp>
            <p:nvSpPr>
              <p:cNvPr id="95" name="TextBox 94">
                <a:extLst>
                  <a:ext uri="{FF2B5EF4-FFF2-40B4-BE49-F238E27FC236}">
                    <a16:creationId xmlns:a16="http://schemas.microsoft.com/office/drawing/2014/main" id="{F89A34A6-A72D-82BC-0C31-5CCF3BF4FE78}"/>
                  </a:ext>
                </a:extLst>
              </p:cNvPr>
              <p:cNvSpPr txBox="1">
                <a:spLocks noRot="1" noChangeAspect="1" noMove="1" noResize="1" noEditPoints="1" noAdjustHandles="1" noChangeArrowheads="1" noChangeShapeType="1" noTextEdit="1"/>
              </p:cNvSpPr>
              <p:nvPr/>
            </p:nvSpPr>
            <p:spPr>
              <a:xfrm>
                <a:off x="5166360" y="1240827"/>
                <a:ext cx="6419626" cy="61151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026B8F6-C3E2-BB44-E399-4D6CCD297ACE}"/>
                  </a:ext>
                </a:extLst>
              </p:cNvPr>
              <p:cNvSpPr txBox="1"/>
              <p:nvPr/>
            </p:nvSpPr>
            <p:spPr>
              <a:xfrm>
                <a:off x="5069371" y="1807305"/>
                <a:ext cx="6613604" cy="6115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21</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21</m:t>
                              </m:r>
                            </m:sub>
                          </m:sSub>
                        </m:den>
                      </m:f>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0">
                                  <a:latin typeface="Cambria Math" panose="02040503050406030204" pitchFamily="18" charset="0"/>
                                </a:rPr>
                                <m:t>1</m:t>
                              </m:r>
                            </m:sub>
                          </m:sSub>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22</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22</m:t>
                              </m:r>
                            </m:sub>
                          </m:sSub>
                        </m:den>
                      </m:f>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0">
                                  <a:latin typeface="Cambria Math" panose="02040503050406030204" pitchFamily="18" charset="0"/>
                                </a:rPr>
                                <m:t>2</m:t>
                              </m:r>
                            </m:sub>
                          </m:sSub>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23</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13</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23</m:t>
                              </m:r>
                            </m:sub>
                          </m:sSub>
                        </m:den>
                      </m:f>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0">
                                  <a:latin typeface="Cambria Math" panose="02040503050406030204" pitchFamily="18" charset="0"/>
                                </a:rPr>
                                <m:t>3</m:t>
                              </m:r>
                            </m:sub>
                          </m:sSub>
                        </m:e>
                      </m:d>
                    </m:oMath>
                  </m:oMathPara>
                </a14:m>
                <a:endParaRPr lang="en-US" dirty="0"/>
              </a:p>
            </p:txBody>
          </p:sp>
        </mc:Choice>
        <mc:Fallback xmlns="">
          <p:sp>
            <p:nvSpPr>
              <p:cNvPr id="97" name="TextBox 96">
                <a:extLst>
                  <a:ext uri="{FF2B5EF4-FFF2-40B4-BE49-F238E27FC236}">
                    <a16:creationId xmlns:a16="http://schemas.microsoft.com/office/drawing/2014/main" id="{D026B8F6-C3E2-BB44-E399-4D6CCD297ACE}"/>
                  </a:ext>
                </a:extLst>
              </p:cNvPr>
              <p:cNvSpPr txBox="1">
                <a:spLocks noRot="1" noChangeAspect="1" noMove="1" noResize="1" noEditPoints="1" noAdjustHandles="1" noChangeArrowheads="1" noChangeShapeType="1" noTextEdit="1"/>
              </p:cNvSpPr>
              <p:nvPr/>
            </p:nvSpPr>
            <p:spPr>
              <a:xfrm>
                <a:off x="5069371" y="1807305"/>
                <a:ext cx="6613604" cy="61151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873263AB-1A7E-E1FD-178D-16C3E763BE55}"/>
                  </a:ext>
                </a:extLst>
              </p:cNvPr>
              <p:cNvSpPr txBox="1"/>
              <p:nvPr/>
            </p:nvSpPr>
            <p:spPr>
              <a:xfrm>
                <a:off x="5588769" y="2606687"/>
                <a:ext cx="6094206" cy="1170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d>
                                  <m:dPr>
                                    <m:beg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0">
                                            <a:latin typeface="Cambria Math" panose="02040503050406030204" pitchFamily="18" charset="0"/>
                                          </a:rPr>
                                          <m:t>1</m:t>
                                        </m:r>
                                      </m:sub>
                                    </m:sSub>
                                  </m:e>
                                </m:d>
                              </m:e>
                            </m:mr>
                            <m:mr>
                              <m:e>
                                <m:d>
                                  <m:dPr>
                                    <m:beg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0">
                                            <a:latin typeface="Cambria Math" panose="02040503050406030204" pitchFamily="18" charset="0"/>
                                          </a:rPr>
                                          <m:t>2</m:t>
                                        </m:r>
                                      </m:sub>
                                    </m:sSub>
                                  </m:e>
                                </m:d>
                              </m:e>
                            </m:mr>
                          </m:m>
                        </m:e>
                      </m:d>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11</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21</m:t>
                                        </m:r>
                                      </m:sub>
                                    </m:sSub>
                                  </m:den>
                                </m:f>
                              </m:e>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12</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22</m:t>
                                        </m:r>
                                      </m:sub>
                                    </m:sSub>
                                  </m:den>
                                </m:f>
                              </m:e>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13</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13</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23</m:t>
                                        </m:r>
                                      </m:sub>
                                    </m:sSub>
                                  </m:den>
                                </m:f>
                              </m:e>
                            </m:mr>
                            <m:mr>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21</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21</m:t>
                                        </m:r>
                                      </m:sub>
                                    </m:sSub>
                                  </m:den>
                                </m:f>
                              </m:e>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22</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22</m:t>
                                        </m:r>
                                      </m:sub>
                                    </m:sSub>
                                  </m:den>
                                </m:f>
                              </m:e>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23</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13</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23</m:t>
                                        </m:r>
                                      </m:sub>
                                    </m:sSub>
                                  </m:den>
                                </m:f>
                              </m:e>
                            </m:mr>
                          </m:m>
                        </m:e>
                      </m:d>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d>
                                  <m:dPr>
                                    <m:beg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𝑦</m:t>
                                            </m:r>
                                          </m:e>
                                        </m:d>
                                      </m:e>
                                      <m:sub>
                                        <m:r>
                                          <a:rPr lang="en-US" i="0">
                                            <a:latin typeface="Cambria Math" panose="02040503050406030204" pitchFamily="18" charset="0"/>
                                          </a:rPr>
                                          <m:t>1</m:t>
                                        </m:r>
                                      </m:sub>
                                    </m:sSub>
                                  </m:e>
                                </m:d>
                              </m:e>
                            </m:mr>
                            <m:mr>
                              <m:e>
                                <m:d>
                                  <m:dPr>
                                    <m:beg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𝑦</m:t>
                                            </m:r>
                                          </m:e>
                                        </m:d>
                                      </m:e>
                                      <m:sub>
                                        <m:r>
                                          <a:rPr lang="en-US" i="0">
                                            <a:latin typeface="Cambria Math" panose="02040503050406030204" pitchFamily="18" charset="0"/>
                                          </a:rPr>
                                          <m:t>2</m:t>
                                        </m:r>
                                      </m:sub>
                                    </m:sSub>
                                  </m:e>
                                </m:d>
                              </m:e>
                            </m:mr>
                            <m:mr>
                              <m:e>
                                <m:d>
                                  <m:dPr>
                                    <m:beg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𝑦</m:t>
                                            </m:r>
                                          </m:e>
                                        </m:d>
                                      </m:e>
                                      <m:sub>
                                        <m:r>
                                          <a:rPr lang="en-US" i="0">
                                            <a:latin typeface="Cambria Math" panose="02040503050406030204" pitchFamily="18" charset="0"/>
                                          </a:rPr>
                                          <m:t>3</m:t>
                                        </m:r>
                                      </m:sub>
                                    </m:sSub>
                                  </m:e>
                                </m:d>
                              </m:e>
                            </m:mr>
                          </m:m>
                        </m:e>
                      </m:d>
                    </m:oMath>
                  </m:oMathPara>
                </a14:m>
                <a:endParaRPr lang="en-US" dirty="0"/>
              </a:p>
            </p:txBody>
          </p:sp>
        </mc:Choice>
        <mc:Fallback xmlns="">
          <p:sp>
            <p:nvSpPr>
              <p:cNvPr id="99" name="TextBox 98">
                <a:extLst>
                  <a:ext uri="{FF2B5EF4-FFF2-40B4-BE49-F238E27FC236}">
                    <a16:creationId xmlns:a16="http://schemas.microsoft.com/office/drawing/2014/main" id="{873263AB-1A7E-E1FD-178D-16C3E763BE55}"/>
                  </a:ext>
                </a:extLst>
              </p:cNvPr>
              <p:cNvSpPr txBox="1">
                <a:spLocks noRot="1" noChangeAspect="1" noMove="1" noResize="1" noEditPoints="1" noAdjustHandles="1" noChangeArrowheads="1" noChangeShapeType="1" noTextEdit="1"/>
              </p:cNvSpPr>
              <p:nvPr/>
            </p:nvSpPr>
            <p:spPr>
              <a:xfrm>
                <a:off x="5588769" y="2606687"/>
                <a:ext cx="6094206" cy="1170513"/>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6375661-D311-5441-22B3-2500E9B55CD2}"/>
                  </a:ext>
                </a:extLst>
              </p:cNvPr>
              <p:cNvSpPr txBox="1"/>
              <p:nvPr/>
            </p:nvSpPr>
            <p:spPr>
              <a:xfrm>
                <a:off x="4767804" y="4042066"/>
                <a:ext cx="6094206" cy="11463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d>
                                  <m:dPr>
                                    <m:beg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0">
                                            <a:latin typeface="Cambria Math" panose="02040503050406030204" pitchFamily="18" charset="0"/>
                                          </a:rPr>
                                          <m:t>1</m:t>
                                        </m:r>
                                      </m:sub>
                                    </m:sSub>
                                  </m:e>
                                </m:d>
                              </m:e>
                            </m:mr>
                            <m:mr>
                              <m:e>
                                <m:d>
                                  <m:dPr>
                                    <m:beg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0">
                                            <a:latin typeface="Cambria Math" panose="02040503050406030204" pitchFamily="18" charset="0"/>
                                          </a:rPr>
                                          <m:t>2</m:t>
                                        </m:r>
                                      </m:sub>
                                    </m:sSub>
                                  </m:e>
                                </m:d>
                              </m:e>
                            </m:mr>
                          </m:m>
                        </m:e>
                      </m:d>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13</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23</m:t>
                                    </m:r>
                                  </m:sub>
                                </m:sSub>
                              </m:e>
                            </m:mr>
                          </m:m>
                        </m:e>
                      </m:d>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d>
                                  <m:dPr>
                                    <m:beg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𝑦</m:t>
                                            </m:r>
                                          </m:e>
                                        </m:d>
                                      </m:e>
                                      <m:sub>
                                        <m:r>
                                          <a:rPr lang="en-US" i="0">
                                            <a:latin typeface="Cambria Math" panose="02040503050406030204" pitchFamily="18" charset="0"/>
                                          </a:rPr>
                                          <m:t>1</m:t>
                                        </m:r>
                                      </m:sub>
                                    </m:sSub>
                                  </m:e>
                                </m:d>
                              </m:e>
                            </m:mr>
                            <m:mr>
                              <m:e>
                                <m:d>
                                  <m:dPr>
                                    <m:beg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𝑦</m:t>
                                            </m:r>
                                          </m:e>
                                        </m:d>
                                      </m:e>
                                      <m:sub>
                                        <m:r>
                                          <a:rPr lang="en-US" i="0">
                                            <a:latin typeface="Cambria Math" panose="02040503050406030204" pitchFamily="18" charset="0"/>
                                          </a:rPr>
                                          <m:t>2</m:t>
                                        </m:r>
                                      </m:sub>
                                    </m:sSub>
                                  </m:e>
                                </m:d>
                              </m:e>
                            </m:mr>
                            <m:mr>
                              <m:e>
                                <m:d>
                                  <m:dPr>
                                    <m:beg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d>
                                          <m:dPr>
                                            <m:endChr m:val=""/>
                                            <m:ctrlPr>
                                              <a:rPr lang="en-US" i="1">
                                                <a:latin typeface="Cambria Math" panose="02040503050406030204" pitchFamily="18" charset="0"/>
                                              </a:rPr>
                                            </m:ctrlPr>
                                          </m:dPr>
                                          <m:e>
                                            <m:r>
                                              <a:rPr lang="en-US" i="1">
                                                <a:latin typeface="Cambria Math" panose="02040503050406030204" pitchFamily="18" charset="0"/>
                                              </a:rPr>
                                              <m:t>𝑦</m:t>
                                            </m:r>
                                          </m:e>
                                        </m:d>
                                      </m:e>
                                      <m:sub>
                                        <m:r>
                                          <a:rPr lang="en-US" i="0">
                                            <a:latin typeface="Cambria Math" panose="02040503050406030204" pitchFamily="18" charset="0"/>
                                          </a:rPr>
                                          <m:t>3</m:t>
                                        </m:r>
                                      </m:sub>
                                    </m:sSub>
                                  </m:e>
                                </m:d>
                              </m:e>
                            </m:mr>
                          </m:m>
                        </m:e>
                      </m:d>
                    </m:oMath>
                  </m:oMathPara>
                </a14:m>
                <a:endParaRPr lang="en-US" dirty="0"/>
              </a:p>
            </p:txBody>
          </p:sp>
        </mc:Choice>
        <mc:Fallback xmlns="">
          <p:sp>
            <p:nvSpPr>
              <p:cNvPr id="101" name="TextBox 100">
                <a:extLst>
                  <a:ext uri="{FF2B5EF4-FFF2-40B4-BE49-F238E27FC236}">
                    <a16:creationId xmlns:a16="http://schemas.microsoft.com/office/drawing/2014/main" id="{86375661-D311-5441-22B3-2500E9B55CD2}"/>
                  </a:ext>
                </a:extLst>
              </p:cNvPr>
              <p:cNvSpPr txBox="1">
                <a:spLocks noRot="1" noChangeAspect="1" noMove="1" noResize="1" noEditPoints="1" noAdjustHandles="1" noChangeArrowheads="1" noChangeShapeType="1" noTextEdit="1"/>
              </p:cNvSpPr>
              <p:nvPr/>
            </p:nvSpPr>
            <p:spPr>
              <a:xfrm>
                <a:off x="4767804" y="4042066"/>
                <a:ext cx="6094206" cy="114633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F1C20E98-22EE-5866-5EC5-9A72217EC55C}"/>
                  </a:ext>
                </a:extLst>
              </p:cNvPr>
              <p:cNvSpPr txBox="1"/>
              <p:nvPr/>
            </p:nvSpPr>
            <p:spPr>
              <a:xfrm>
                <a:off x="5447544" y="5561297"/>
                <a:ext cx="276792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r>
                            <m:rPr>
                              <m:sty m:val="p"/>
                            </m:rPr>
                            <a:rPr lang="en-US" b="0" i="0" smtClean="0">
                              <a:solidFill>
                                <a:schemeClr val="tx1"/>
                              </a:solidFill>
                              <a:latin typeface="Cambria Math" panose="02040503050406030204" pitchFamily="18" charset="0"/>
                            </a:rPr>
                            <m:t>n</m:t>
                          </m:r>
                        </m:sub>
                      </m:sSub>
                      <m:r>
                        <a:rPr lang="en-US" i="0">
                          <a:latin typeface="Cambria Math" panose="02040503050406030204" pitchFamily="18" charset="0"/>
                        </a:rPr>
                        <m:t>=</m:t>
                      </m:r>
                      <m:sSup>
                        <m:sSupPr>
                          <m:ctrlPr>
                            <a:rPr lang="en-US" i="1" smtClean="0">
                              <a:solidFill>
                                <a:srgbClr val="00B0F0"/>
                              </a:solidFill>
                              <a:latin typeface="Cambria Math" panose="02040503050406030204" pitchFamily="18" charset="0"/>
                            </a:rPr>
                          </m:ctrlPr>
                        </m:sSupPr>
                        <m:e>
                          <m:r>
                            <a:rPr lang="en-US" i="1">
                              <a:solidFill>
                                <a:srgbClr val="00B0F0"/>
                              </a:solidFill>
                              <a:latin typeface="Cambria Math" panose="02040503050406030204" pitchFamily="18" charset="0"/>
                            </a:rPr>
                            <m:t>𝑤</m:t>
                          </m:r>
                        </m:e>
                        <m:sup>
                          <m:r>
                            <a:rPr lang="en-US" i="1">
                              <a:solidFill>
                                <a:srgbClr val="00B0F0"/>
                              </a:solidFill>
                              <a:latin typeface="Cambria Math" panose="02040503050406030204" pitchFamily="18" charset="0"/>
                            </a:rPr>
                            <m:t>𝑇</m:t>
                          </m:r>
                        </m:sup>
                      </m:sSup>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oMath>
                  </m:oMathPara>
                </a14:m>
                <a:endParaRPr lang="en-US" dirty="0"/>
              </a:p>
            </p:txBody>
          </p:sp>
        </mc:Choice>
        <mc:Fallback xmlns="">
          <p:sp>
            <p:nvSpPr>
              <p:cNvPr id="103" name="TextBox 102">
                <a:extLst>
                  <a:ext uri="{FF2B5EF4-FFF2-40B4-BE49-F238E27FC236}">
                    <a16:creationId xmlns:a16="http://schemas.microsoft.com/office/drawing/2014/main" id="{F1C20E98-22EE-5866-5EC5-9A72217EC55C}"/>
                  </a:ext>
                </a:extLst>
              </p:cNvPr>
              <p:cNvSpPr txBox="1">
                <a:spLocks noRot="1" noChangeAspect="1" noMove="1" noResize="1" noEditPoints="1" noAdjustHandles="1" noChangeArrowheads="1" noChangeShapeType="1" noTextEdit="1"/>
              </p:cNvSpPr>
              <p:nvPr/>
            </p:nvSpPr>
            <p:spPr>
              <a:xfrm>
                <a:off x="5447544" y="5561297"/>
                <a:ext cx="2767927" cy="369332"/>
              </a:xfrm>
              <a:prstGeom prst="rect">
                <a:avLst/>
              </a:prstGeom>
              <a:blipFill>
                <a:blip r:embed="rId18"/>
                <a:stretch>
                  <a:fillRect/>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BC244008-D0D8-02AC-B5BB-B1306646F3D5}"/>
              </a:ext>
            </a:extLst>
          </p:cNvPr>
          <p:cNvSpPr txBox="1"/>
          <p:nvPr/>
        </p:nvSpPr>
        <p:spPr>
          <a:xfrm>
            <a:off x="5322852" y="3830996"/>
            <a:ext cx="5811173" cy="369332"/>
          </a:xfrm>
          <a:prstGeom prst="rect">
            <a:avLst/>
          </a:prstGeom>
          <a:noFill/>
        </p:spPr>
        <p:txBody>
          <a:bodyPr wrap="square" rtlCol="0">
            <a:spAutoFit/>
          </a:bodyPr>
          <a:lstStyle/>
          <a:p>
            <a:r>
              <a:rPr lang="en-US" dirty="0"/>
              <a:t>Normalize above equation to simplify it as: </a:t>
            </a:r>
          </a:p>
        </p:txBody>
      </p:sp>
      <p:sp>
        <p:nvSpPr>
          <p:cNvPr id="105" name="Arrow: Right 104">
            <a:extLst>
              <a:ext uri="{FF2B5EF4-FFF2-40B4-BE49-F238E27FC236}">
                <a16:creationId xmlns:a16="http://schemas.microsoft.com/office/drawing/2014/main" id="{A5501C72-E170-AB81-62D2-4599640EF16B}"/>
              </a:ext>
            </a:extLst>
          </p:cNvPr>
          <p:cNvSpPr/>
          <p:nvPr/>
        </p:nvSpPr>
        <p:spPr>
          <a:xfrm>
            <a:off x="5403242" y="3175397"/>
            <a:ext cx="362858" cy="45719"/>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highlight>
                <a:srgbClr val="00FF00"/>
              </a:highlight>
            </a:endParaRPr>
          </a:p>
        </p:txBody>
      </p:sp>
      <p:sp>
        <p:nvSpPr>
          <p:cNvPr id="106" name="TextBox 105">
            <a:extLst>
              <a:ext uri="{FF2B5EF4-FFF2-40B4-BE49-F238E27FC236}">
                <a16:creationId xmlns:a16="http://schemas.microsoft.com/office/drawing/2014/main" id="{5C922347-5077-2A3B-9469-BA05EDEDFC31}"/>
              </a:ext>
            </a:extLst>
          </p:cNvPr>
          <p:cNvSpPr txBox="1"/>
          <p:nvPr/>
        </p:nvSpPr>
        <p:spPr>
          <a:xfrm>
            <a:off x="5166360" y="941305"/>
            <a:ext cx="5811173" cy="646331"/>
          </a:xfrm>
          <a:prstGeom prst="rect">
            <a:avLst/>
          </a:prstGeom>
          <a:noFill/>
        </p:spPr>
        <p:txBody>
          <a:bodyPr wrap="square" rtlCol="0">
            <a:spAutoFit/>
          </a:bodyPr>
          <a:lstStyle/>
          <a:p>
            <a:r>
              <a:rPr lang="en-US" dirty="0"/>
              <a:t>The error of each neuron is proportional to its weight:</a:t>
            </a:r>
          </a:p>
          <a:p>
            <a:endParaRPr lang="en-US" dirty="0"/>
          </a:p>
        </p:txBody>
      </p:sp>
      <p:sp>
        <p:nvSpPr>
          <p:cNvPr id="107" name="TextBox 106">
            <a:extLst>
              <a:ext uri="{FF2B5EF4-FFF2-40B4-BE49-F238E27FC236}">
                <a16:creationId xmlns:a16="http://schemas.microsoft.com/office/drawing/2014/main" id="{2198AEFC-11A6-CA95-EECC-36E9C7C8EFDE}"/>
              </a:ext>
            </a:extLst>
          </p:cNvPr>
          <p:cNvSpPr txBox="1"/>
          <p:nvPr/>
        </p:nvSpPr>
        <p:spPr>
          <a:xfrm>
            <a:off x="1146813" y="5233388"/>
            <a:ext cx="4526253" cy="369332"/>
          </a:xfrm>
          <a:prstGeom prst="rect">
            <a:avLst/>
          </a:prstGeom>
          <a:noFill/>
        </p:spPr>
        <p:txBody>
          <a:bodyPr wrap="square" rtlCol="0">
            <a:spAutoFit/>
          </a:bodyPr>
          <a:lstStyle/>
          <a:p>
            <a:r>
              <a:rPr lang="en-US" dirty="0"/>
              <a:t>Forward activation has same multiplier</a:t>
            </a: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BEF3768-CB3A-29B7-E298-E7A874C80696}"/>
                  </a:ext>
                </a:extLst>
              </p:cNvPr>
              <p:cNvSpPr txBox="1"/>
              <p:nvPr/>
            </p:nvSpPr>
            <p:spPr>
              <a:xfrm>
                <a:off x="3576624" y="5573753"/>
                <a:ext cx="1392944" cy="369332"/>
              </a:xfrm>
              <a:prstGeom prst="rect">
                <a:avLst/>
              </a:prstGeom>
              <a:noFill/>
            </p:spPr>
            <p:txBody>
              <a:bodyPr wrap="square">
                <a:spAutoFit/>
              </a:bodyPr>
              <a:lstStyle/>
              <a:p>
                <a:r>
                  <a:rPr lang="en-US" dirty="0"/>
                  <a:t> Y</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US" sz="1800" i="1" smtClean="0">
                            <a:solidFill>
                              <a:srgbClr val="00B0F0"/>
                            </a:solidFill>
                            <a:effectLst/>
                            <a:latin typeface="Cambria Math" panose="02040503050406030204" pitchFamily="18" charset="0"/>
                            <a:ea typeface="Cambria Math" panose="02040503050406030204" pitchFamily="18" charset="0"/>
                            <a:cs typeface="Cambria Math" panose="02040503050406030204" pitchFamily="18" charset="0"/>
                          </a:rPr>
                        </m:ctrlPr>
                      </m:sSupPr>
                      <m:e>
                        <m:r>
                          <a:rPr lang="en-US" sz="1800" i="1">
                            <a:solidFill>
                              <a:srgbClr val="00B0F0"/>
                            </a:solidFill>
                            <a:effectLst/>
                            <a:latin typeface="Cambria Math" panose="02040503050406030204" pitchFamily="18" charset="0"/>
                            <a:ea typeface="Cambria Math" panose="02040503050406030204" pitchFamily="18" charset="0"/>
                            <a:cs typeface="Cambria Math" panose="02040503050406030204" pitchFamily="18" charset="0"/>
                          </a:rPr>
                          <m:t>𝑤</m:t>
                        </m:r>
                      </m:e>
                      <m:sup>
                        <m:r>
                          <a:rPr lang="en-US" sz="1800" i="1">
                            <a:solidFill>
                              <a:srgbClr val="00B0F0"/>
                            </a:solidFill>
                            <a:effectLst/>
                            <a:latin typeface="Cambria Math" panose="02040503050406030204" pitchFamily="18" charset="0"/>
                            <a:ea typeface="Cambria Math" panose="02040503050406030204" pitchFamily="18" charset="0"/>
                            <a:cs typeface="Cambria Math" panose="02040503050406030204" pitchFamily="18" charset="0"/>
                          </a:rPr>
                          <m:t>𝑇</m:t>
                        </m:r>
                      </m:sup>
                    </m:sSup>
                    <m:r>
                      <a:rPr lang="en-US" sz="1800"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𝑋</m:t>
                    </m:r>
                  </m:oMath>
                </a14:m>
                <a:endParaRPr lang="en-US" dirty="0"/>
              </a:p>
            </p:txBody>
          </p:sp>
        </mc:Choice>
        <mc:Fallback xmlns="">
          <p:sp>
            <p:nvSpPr>
              <p:cNvPr id="109" name="TextBox 108">
                <a:extLst>
                  <a:ext uri="{FF2B5EF4-FFF2-40B4-BE49-F238E27FC236}">
                    <a16:creationId xmlns:a16="http://schemas.microsoft.com/office/drawing/2014/main" id="{3BEF3768-CB3A-29B7-E298-E7A874C80696}"/>
                  </a:ext>
                </a:extLst>
              </p:cNvPr>
              <p:cNvSpPr txBox="1">
                <a:spLocks noRot="1" noChangeAspect="1" noMove="1" noResize="1" noEditPoints="1" noAdjustHandles="1" noChangeArrowheads="1" noChangeShapeType="1" noTextEdit="1"/>
              </p:cNvSpPr>
              <p:nvPr/>
            </p:nvSpPr>
            <p:spPr>
              <a:xfrm>
                <a:off x="3576624" y="5573753"/>
                <a:ext cx="1392944" cy="369332"/>
              </a:xfrm>
              <a:prstGeom prst="rect">
                <a:avLst/>
              </a:prstGeom>
              <a:blipFill>
                <a:blip r:embed="rId19"/>
                <a:stretch>
                  <a:fillRect t="-8197" b="-24590"/>
                </a:stretch>
              </a:blipFill>
            </p:spPr>
            <p:txBody>
              <a:bodyPr/>
              <a:lstStyle/>
              <a:p>
                <a:r>
                  <a:rPr lang="en-US">
                    <a:noFill/>
                  </a:rPr>
                  <a:t> </a:t>
                </a:r>
              </a:p>
            </p:txBody>
          </p:sp>
        </mc:Fallback>
      </mc:AlternateContent>
      <p:sp>
        <p:nvSpPr>
          <p:cNvPr id="110" name="TextBox 109">
            <a:extLst>
              <a:ext uri="{FF2B5EF4-FFF2-40B4-BE49-F238E27FC236}">
                <a16:creationId xmlns:a16="http://schemas.microsoft.com/office/drawing/2014/main" id="{DE7DA9D4-A253-B098-23B9-96F554E3A653}"/>
              </a:ext>
            </a:extLst>
          </p:cNvPr>
          <p:cNvSpPr txBox="1"/>
          <p:nvPr/>
        </p:nvSpPr>
        <p:spPr>
          <a:xfrm>
            <a:off x="5414912" y="5222493"/>
            <a:ext cx="6869148" cy="369332"/>
          </a:xfrm>
          <a:prstGeom prst="rect">
            <a:avLst/>
          </a:prstGeom>
          <a:noFill/>
        </p:spPr>
        <p:txBody>
          <a:bodyPr wrap="square" rtlCol="0">
            <a:spAutoFit/>
          </a:bodyPr>
          <a:lstStyle/>
          <a:p>
            <a:r>
              <a:rPr lang="en-US" dirty="0"/>
              <a:t>Below is a general equation of the back-propagation algorithm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8BCA96-A817-551C-5F24-E3A3595FCFBD}"/>
                  </a:ext>
                </a:extLst>
              </p:cNvPr>
              <p:cNvSpPr txBox="1"/>
              <p:nvPr/>
            </p:nvSpPr>
            <p:spPr>
              <a:xfrm>
                <a:off x="5584671" y="6185319"/>
                <a:ext cx="2904664" cy="6936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r>
                        <a:rPr lang="en-US" i="1">
                          <a:latin typeface="Cambria Math" panose="02040503050406030204" pitchFamily="18" charset="0"/>
                        </a:rPr>
                        <m:t>𝛼</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num>
                        <m:den>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sub>
                            <m:sup>
                              <m:r>
                                <a:rPr lang="en-US" i="1">
                                  <a:latin typeface="Cambria Math" panose="02040503050406030204" pitchFamily="18" charset="0"/>
                                </a:rPr>
                                <m:t>𝑛</m:t>
                              </m:r>
                            </m:sup>
                          </m:sSubSup>
                        </m:den>
                      </m:f>
                    </m:oMath>
                  </m:oMathPara>
                </a14:m>
                <a:endParaRPr lang="en-US" dirty="0"/>
              </a:p>
            </p:txBody>
          </p:sp>
        </mc:Choice>
        <mc:Fallback xmlns="">
          <p:sp>
            <p:nvSpPr>
              <p:cNvPr id="5" name="TextBox 4">
                <a:extLst>
                  <a:ext uri="{FF2B5EF4-FFF2-40B4-BE49-F238E27FC236}">
                    <a16:creationId xmlns:a16="http://schemas.microsoft.com/office/drawing/2014/main" id="{F18BCA96-A817-551C-5F24-E3A3595FCFBD}"/>
                  </a:ext>
                </a:extLst>
              </p:cNvPr>
              <p:cNvSpPr txBox="1">
                <a:spLocks noRot="1" noChangeAspect="1" noMove="1" noResize="1" noEditPoints="1" noAdjustHandles="1" noChangeArrowheads="1" noChangeShapeType="1" noTextEdit="1"/>
              </p:cNvSpPr>
              <p:nvPr/>
            </p:nvSpPr>
            <p:spPr>
              <a:xfrm>
                <a:off x="5584671" y="6185319"/>
                <a:ext cx="2904664" cy="693651"/>
              </a:xfrm>
              <a:prstGeom prst="rect">
                <a:avLst/>
              </a:prstGeom>
              <a:blipFill>
                <a:blip r:embed="rId2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31D35A1-8FD9-4B3E-2734-F010F8815197}"/>
              </a:ext>
            </a:extLst>
          </p:cNvPr>
          <p:cNvSpPr txBox="1"/>
          <p:nvPr/>
        </p:nvSpPr>
        <p:spPr>
          <a:xfrm>
            <a:off x="5414912" y="5840020"/>
            <a:ext cx="6869148" cy="369332"/>
          </a:xfrm>
          <a:prstGeom prst="rect">
            <a:avLst/>
          </a:prstGeom>
          <a:noFill/>
        </p:spPr>
        <p:txBody>
          <a:bodyPr wrap="square" rtlCol="0">
            <a:spAutoFit/>
          </a:bodyPr>
          <a:lstStyle/>
          <a:p>
            <a:r>
              <a:rPr lang="en-US" dirty="0"/>
              <a:t>Adjust weight based on </a:t>
            </a:r>
          </a:p>
        </p:txBody>
      </p:sp>
      <p:cxnSp>
        <p:nvCxnSpPr>
          <p:cNvPr id="7" name="Straight Arrow Connector 6">
            <a:extLst>
              <a:ext uri="{FF2B5EF4-FFF2-40B4-BE49-F238E27FC236}">
                <a16:creationId xmlns:a16="http://schemas.microsoft.com/office/drawing/2014/main" id="{640970E7-8825-FA76-ED75-89471E62FCF5}"/>
              </a:ext>
            </a:extLst>
          </p:cNvPr>
          <p:cNvCxnSpPr>
            <a:cxnSpLocks/>
          </p:cNvCxnSpPr>
          <p:nvPr/>
        </p:nvCxnSpPr>
        <p:spPr>
          <a:xfrm>
            <a:off x="4644736" y="5729924"/>
            <a:ext cx="145126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479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746588-BC4A-20C8-5ED5-27B248524DF9}"/>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61252F9-12F4-1625-F9CA-62A133D3CB36}"/>
              </a:ext>
            </a:extLst>
          </p:cNvPr>
          <p:cNvPicPr>
            <a:picLocks noChangeAspect="1"/>
          </p:cNvPicPr>
          <p:nvPr/>
        </p:nvPicPr>
        <p:blipFill>
          <a:blip r:embed="rId3"/>
          <a:stretch>
            <a:fillRect/>
          </a:stretch>
        </p:blipFill>
        <p:spPr>
          <a:xfrm>
            <a:off x="584500" y="1013240"/>
            <a:ext cx="10622942" cy="3564960"/>
          </a:xfrm>
          <a:prstGeom prst="rect">
            <a:avLst/>
          </a:prstGeom>
        </p:spPr>
      </p:pic>
      <p:sp>
        <p:nvSpPr>
          <p:cNvPr id="5" name="TextBox 4">
            <a:extLst>
              <a:ext uri="{FF2B5EF4-FFF2-40B4-BE49-F238E27FC236}">
                <a16:creationId xmlns:a16="http://schemas.microsoft.com/office/drawing/2014/main" id="{C67543C6-FF2B-45D6-F70D-841436CC0F11}"/>
              </a:ext>
            </a:extLst>
          </p:cNvPr>
          <p:cNvSpPr txBox="1"/>
          <p:nvPr/>
        </p:nvSpPr>
        <p:spPr>
          <a:xfrm>
            <a:off x="688252" y="4765984"/>
            <a:ext cx="899399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Convolutional Neural Networks (CNN) are a type of neural network</a:t>
            </a:r>
            <a:endParaRPr lang="en-US" dirty="0">
              <a:solidFill>
                <a:srgbClr val="0070C0"/>
              </a:solidFill>
            </a:endParaRPr>
          </a:p>
          <a:p>
            <a:pPr marL="285750" indent="-285750">
              <a:buFont typeface="Arial" panose="020B0604020202020204" pitchFamily="34" charset="0"/>
              <a:buChar char="•"/>
            </a:pPr>
            <a:r>
              <a:rPr lang="en-US" dirty="0"/>
              <a:t>widely used in images recognition, images classifications, and objects detections </a:t>
            </a:r>
          </a:p>
          <a:p>
            <a:pPr marL="285750" indent="-285750">
              <a:buFont typeface="Arial" panose="020B0604020202020204" pitchFamily="34" charset="0"/>
              <a:buChar char="•"/>
            </a:pPr>
            <a:r>
              <a:rPr lang="en-US" dirty="0"/>
              <a:t>Computer reads images as pixels and expresses them as </a:t>
            </a:r>
            <a:r>
              <a:rPr lang="en-US" dirty="0">
                <a:solidFill>
                  <a:srgbClr val="0070C0"/>
                </a:solidFill>
              </a:rPr>
              <a:t>matrix </a:t>
            </a:r>
          </a:p>
          <a:p>
            <a:pPr marL="285750" indent="-285750">
              <a:buFont typeface="Arial" panose="020B0604020202020204" pitchFamily="34" charset="0"/>
              <a:buChar char="•"/>
            </a:pPr>
            <a:r>
              <a:rPr lang="en-US" dirty="0"/>
              <a:t>Three basic components:  </a:t>
            </a:r>
            <a:r>
              <a:rPr lang="en-US" dirty="0">
                <a:solidFill>
                  <a:srgbClr val="0070C0"/>
                </a:solidFill>
              </a:rPr>
              <a:t>Convolution layer</a:t>
            </a:r>
            <a:r>
              <a:rPr lang="en-US" dirty="0"/>
              <a:t>, </a:t>
            </a:r>
            <a:r>
              <a:rPr lang="en-US" dirty="0">
                <a:solidFill>
                  <a:srgbClr val="0070C0"/>
                </a:solidFill>
              </a:rPr>
              <a:t>Flatten layer, Fully connected layer</a:t>
            </a:r>
          </a:p>
          <a:p>
            <a:pPr marL="285750" indent="-285750">
              <a:buFont typeface="Arial" panose="020B0604020202020204" pitchFamily="34" charset="0"/>
              <a:buChar char="•"/>
            </a:pPr>
            <a:r>
              <a:rPr lang="en-US" dirty="0">
                <a:solidFill>
                  <a:srgbClr val="0070C0"/>
                </a:solidFill>
              </a:rPr>
              <a:t>Filter </a:t>
            </a:r>
            <a:r>
              <a:rPr lang="en-US" dirty="0"/>
              <a:t>(Kernel) is worked as the weight </a:t>
            </a:r>
          </a:p>
        </p:txBody>
      </p:sp>
      <p:sp>
        <p:nvSpPr>
          <p:cNvPr id="2" name="TextBox 1">
            <a:extLst>
              <a:ext uri="{FF2B5EF4-FFF2-40B4-BE49-F238E27FC236}">
                <a16:creationId xmlns:a16="http://schemas.microsoft.com/office/drawing/2014/main" id="{2B13051B-06ED-96FA-9B31-53B1F8D753A0}"/>
              </a:ext>
            </a:extLst>
          </p:cNvPr>
          <p:cNvSpPr txBox="1"/>
          <p:nvPr/>
        </p:nvSpPr>
        <p:spPr>
          <a:xfrm>
            <a:off x="941781" y="463498"/>
            <a:ext cx="8531525" cy="646331"/>
          </a:xfrm>
          <a:prstGeom prst="rect">
            <a:avLst/>
          </a:prstGeom>
          <a:noFill/>
        </p:spPr>
        <p:txBody>
          <a:bodyPr wrap="square" rtlCol="0">
            <a:spAutoFit/>
          </a:bodyPr>
          <a:lstStyle/>
          <a:p>
            <a:r>
              <a:rPr lang="en-US" dirty="0"/>
              <a:t>	</a:t>
            </a:r>
            <a:r>
              <a:rPr lang="en-US" b="1" dirty="0">
                <a:solidFill>
                  <a:schemeClr val="bg1"/>
                </a:solidFill>
              </a:rPr>
              <a:t>Application of Convolutional Neural Network (CNN) in Computer Vision</a:t>
            </a:r>
          </a:p>
          <a:p>
            <a:endParaRPr lang="en-US" dirty="0"/>
          </a:p>
        </p:txBody>
      </p:sp>
      <p:sp>
        <p:nvSpPr>
          <p:cNvPr id="6" name="TextBox 5">
            <a:extLst>
              <a:ext uri="{FF2B5EF4-FFF2-40B4-BE49-F238E27FC236}">
                <a16:creationId xmlns:a16="http://schemas.microsoft.com/office/drawing/2014/main" id="{4A74A034-FDB7-C4DF-02D1-D0CAA7F99DA9}"/>
              </a:ext>
            </a:extLst>
          </p:cNvPr>
          <p:cNvSpPr txBox="1"/>
          <p:nvPr/>
        </p:nvSpPr>
        <p:spPr>
          <a:xfrm>
            <a:off x="1215736" y="6491091"/>
            <a:ext cx="6906812" cy="246221"/>
          </a:xfrm>
          <a:prstGeom prst="rect">
            <a:avLst/>
          </a:prstGeom>
          <a:noFill/>
        </p:spPr>
        <p:txBody>
          <a:bodyPr wrap="square" rtlCol="0">
            <a:spAutoFit/>
          </a:bodyPr>
          <a:lstStyle/>
          <a:p>
            <a:r>
              <a:rPr lang="en-US" sz="1000" dirty="0"/>
              <a:t>Source: What is Convolutional Neural Network – CNN (Deep Learning) </a:t>
            </a:r>
          </a:p>
        </p:txBody>
      </p:sp>
    </p:spTree>
    <p:extLst>
      <p:ext uri="{BB962C8B-B14F-4D97-AF65-F5344CB8AC3E}">
        <p14:creationId xmlns:p14="http://schemas.microsoft.com/office/powerpoint/2010/main" val="401588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7CFEB-F6FD-D30C-9365-00A29E0AE4A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CF5F46C-F924-272A-730F-45956694BE10}"/>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F6DF1F4-6541-C451-2162-F05829886EC4}"/>
              </a:ext>
            </a:extLst>
          </p:cNvPr>
          <p:cNvSpPr txBox="1"/>
          <p:nvPr/>
        </p:nvSpPr>
        <p:spPr>
          <a:xfrm>
            <a:off x="2620846" y="411862"/>
            <a:ext cx="4474488" cy="646331"/>
          </a:xfrm>
          <a:prstGeom prst="rect">
            <a:avLst/>
          </a:prstGeom>
          <a:noFill/>
        </p:spPr>
        <p:txBody>
          <a:bodyPr wrap="square" rtlCol="0">
            <a:spAutoFit/>
          </a:bodyPr>
          <a:lstStyle/>
          <a:p>
            <a:r>
              <a:rPr lang="en-US" dirty="0"/>
              <a:t>	</a:t>
            </a:r>
            <a:r>
              <a:rPr lang="en-US" b="1" dirty="0">
                <a:solidFill>
                  <a:schemeClr val="bg1"/>
                </a:solidFill>
              </a:rPr>
              <a:t>Convolutional Neural Network </a:t>
            </a:r>
          </a:p>
          <a:p>
            <a:endParaRPr lang="en-US" dirty="0"/>
          </a:p>
        </p:txBody>
      </p:sp>
      <p:sp>
        <p:nvSpPr>
          <p:cNvPr id="32" name="Oval 31">
            <a:extLst>
              <a:ext uri="{FF2B5EF4-FFF2-40B4-BE49-F238E27FC236}">
                <a16:creationId xmlns:a16="http://schemas.microsoft.com/office/drawing/2014/main" id="{44732B6D-B9CF-89B1-7E35-C007F27C0405}"/>
              </a:ext>
            </a:extLst>
          </p:cNvPr>
          <p:cNvSpPr/>
          <p:nvPr/>
        </p:nvSpPr>
        <p:spPr>
          <a:xfrm>
            <a:off x="7837566" y="2279202"/>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5DE8DE59-4EE4-305F-355E-13F52AA35A46}"/>
              </a:ext>
            </a:extLst>
          </p:cNvPr>
          <p:cNvSpPr/>
          <p:nvPr/>
        </p:nvSpPr>
        <p:spPr>
          <a:xfrm>
            <a:off x="7837566" y="2888938"/>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D6F9125-53A5-EF5B-E2FE-763124C3E55D}"/>
              </a:ext>
            </a:extLst>
          </p:cNvPr>
          <p:cNvSpPr/>
          <p:nvPr/>
        </p:nvSpPr>
        <p:spPr>
          <a:xfrm>
            <a:off x="7843827" y="3502610"/>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39A4320-049D-91AD-4565-92FFFDA132AD}"/>
              </a:ext>
            </a:extLst>
          </p:cNvPr>
          <p:cNvSpPr/>
          <p:nvPr/>
        </p:nvSpPr>
        <p:spPr>
          <a:xfrm>
            <a:off x="7817526" y="4084467"/>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89977347-87A5-FFF5-439C-A18A6A7B9763}"/>
              </a:ext>
            </a:extLst>
          </p:cNvPr>
          <p:cNvSpPr/>
          <p:nvPr/>
        </p:nvSpPr>
        <p:spPr>
          <a:xfrm>
            <a:off x="7817526" y="4694203"/>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26356E1-60C4-4CDC-6F6F-19202829813E}"/>
              </a:ext>
            </a:extLst>
          </p:cNvPr>
          <p:cNvSpPr/>
          <p:nvPr/>
        </p:nvSpPr>
        <p:spPr>
          <a:xfrm>
            <a:off x="7823788" y="5307875"/>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9340201B-7CC2-7F9F-4401-36F67E9FF359}"/>
              </a:ext>
            </a:extLst>
          </p:cNvPr>
          <p:cNvSpPr/>
          <p:nvPr/>
        </p:nvSpPr>
        <p:spPr>
          <a:xfrm>
            <a:off x="7788381" y="1060508"/>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19ACEED0-DBA0-03D3-3985-F315327EF3AD}"/>
              </a:ext>
            </a:extLst>
          </p:cNvPr>
          <p:cNvSpPr/>
          <p:nvPr/>
        </p:nvSpPr>
        <p:spPr>
          <a:xfrm>
            <a:off x="7788381" y="1670244"/>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EEB659F9-81C3-FAE6-FFEA-B253F56758B1}"/>
              </a:ext>
            </a:extLst>
          </p:cNvPr>
          <p:cNvSpPr/>
          <p:nvPr/>
        </p:nvSpPr>
        <p:spPr>
          <a:xfrm>
            <a:off x="8932384" y="2284666"/>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B8F1363-4A0D-E920-2092-E3F7E68F562E}"/>
              </a:ext>
            </a:extLst>
          </p:cNvPr>
          <p:cNvSpPr/>
          <p:nvPr/>
        </p:nvSpPr>
        <p:spPr>
          <a:xfrm>
            <a:off x="8932384" y="2894401"/>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EBF58CE-E53E-57B3-03BA-2FD7677F11C0}"/>
              </a:ext>
            </a:extLst>
          </p:cNvPr>
          <p:cNvSpPr/>
          <p:nvPr/>
        </p:nvSpPr>
        <p:spPr>
          <a:xfrm>
            <a:off x="8938646" y="3508074"/>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0759517E-9EE6-2607-E5BC-279F7082C603}"/>
              </a:ext>
            </a:extLst>
          </p:cNvPr>
          <p:cNvSpPr/>
          <p:nvPr/>
        </p:nvSpPr>
        <p:spPr>
          <a:xfrm>
            <a:off x="8912344" y="4089931"/>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0510FCA4-16B4-F8A3-C879-C8B7F654222A}"/>
              </a:ext>
            </a:extLst>
          </p:cNvPr>
          <p:cNvCxnSpPr>
            <a:cxnSpLocks noChangeAspect="1"/>
            <a:stCxn id="51" idx="6"/>
          </p:cNvCxnSpPr>
          <p:nvPr/>
        </p:nvCxnSpPr>
        <p:spPr>
          <a:xfrm>
            <a:off x="8205177" y="1272965"/>
            <a:ext cx="734845" cy="1239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9BC2F51-26F3-5E7A-D43C-F2A7DA5021AF}"/>
              </a:ext>
            </a:extLst>
          </p:cNvPr>
          <p:cNvCxnSpPr>
            <a:cxnSpLocks/>
            <a:stCxn id="34" idx="6"/>
            <a:endCxn id="55" idx="2"/>
          </p:cNvCxnSpPr>
          <p:nvPr/>
        </p:nvCxnSpPr>
        <p:spPr>
          <a:xfrm flipV="1">
            <a:off x="8260624" y="2497123"/>
            <a:ext cx="671760" cy="1217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06FC378-33B2-7DFA-992F-8AC3610C9025}"/>
              </a:ext>
            </a:extLst>
          </p:cNvPr>
          <p:cNvCxnSpPr>
            <a:cxnSpLocks/>
            <a:stCxn id="52" idx="6"/>
            <a:endCxn id="55" idx="2"/>
          </p:cNvCxnSpPr>
          <p:nvPr/>
        </p:nvCxnSpPr>
        <p:spPr>
          <a:xfrm>
            <a:off x="8205177" y="1882701"/>
            <a:ext cx="727207" cy="614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1BA7281-7CF9-ADB7-1ACF-BE325A452F21}"/>
              </a:ext>
            </a:extLst>
          </p:cNvPr>
          <p:cNvCxnSpPr>
            <a:cxnSpLocks/>
            <a:stCxn id="33" idx="6"/>
            <a:endCxn id="55" idx="2"/>
          </p:cNvCxnSpPr>
          <p:nvPr/>
        </p:nvCxnSpPr>
        <p:spPr>
          <a:xfrm flipV="1">
            <a:off x="8254362" y="2497123"/>
            <a:ext cx="678022" cy="604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7D8EA8B-7783-BCEC-8F63-4882E6BB601F}"/>
              </a:ext>
            </a:extLst>
          </p:cNvPr>
          <p:cNvSpPr/>
          <p:nvPr/>
        </p:nvSpPr>
        <p:spPr>
          <a:xfrm>
            <a:off x="7848836" y="5950770"/>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2689197069"/>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6503171"/>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5</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6</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76737"/>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7</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8</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9</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1223720"/>
                      </a:ext>
                    </a:extLst>
                  </a:tr>
                </a:tbl>
              </a:graphicData>
            </a:graphic>
          </p:graphicFrame>
        </mc:Choice>
        <mc:Fallback xmlns="">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2689197069"/>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1" r="-184337"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1" r="-104000"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1" r="-2632" b="-206122"/>
                          </a:stretch>
                        </a:blipFill>
                      </a:tcPr>
                    </a:tc>
                    <a:extLst>
                      <a:ext uri="{0D108BD9-81ED-4DB2-BD59-A6C34878D82A}">
                        <a16:rowId xmlns:a16="http://schemas.microsoft.com/office/drawing/2014/main" val="2176503171"/>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100000" r="-184337"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100000" r="-104000"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100000" r="-2632" b="-102000"/>
                          </a:stretch>
                        </a:blipFill>
                      </a:tcPr>
                    </a:tc>
                    <a:extLst>
                      <a:ext uri="{0D108BD9-81ED-4DB2-BD59-A6C34878D82A}">
                        <a16:rowId xmlns:a16="http://schemas.microsoft.com/office/drawing/2014/main" val="1000276737"/>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082" r="-184337"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082" r="-104000"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082" r="-2632" b="-4082"/>
                          </a:stretch>
                        </a:blipFill>
                      </a:tcPr>
                    </a:tc>
                    <a:extLst>
                      <a:ext uri="{0D108BD9-81ED-4DB2-BD59-A6C34878D82A}">
                        <a16:rowId xmlns:a16="http://schemas.microsoft.com/office/drawing/2014/main" val="13312237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extLst>
                  <p:ext uri="{D42A27DB-BD31-4B8C-83A1-F6EECF244321}">
                    <p14:modId xmlns:p14="http://schemas.microsoft.com/office/powerpoint/2010/main" val="1737354515"/>
                  </p:ext>
                </p:extLst>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extLst>
                  <p:ext uri="{D42A27DB-BD31-4B8C-83A1-F6EECF244321}">
                    <p14:modId xmlns:p14="http://schemas.microsoft.com/office/powerpoint/2010/main" val="1737354515"/>
                  </p:ext>
                </p:extLst>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2000" r="-93976" b="-104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2000" r="-2632" b="-104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104082" r="-93976" b="-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104082" r="-2632" b="-612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1316334849"/>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m:rPr>
                                        <m:sty m:val="p"/>
                                      </m:rPr>
                                      <a:rPr lang="en-US" sz="1600" b="0" i="0" kern="100" smtClean="0">
                                        <a:solidFill>
                                          <a:schemeClr val="tx1"/>
                                        </a:solidFill>
                                        <a:effectLst/>
                                        <a:latin typeface="Cambria Math" panose="02040503050406030204" pitchFamily="18" charset="0"/>
                                      </a:rPr>
                                      <m:t>y</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1316334849"/>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2000" r="-93976"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2000" r="-4000" b="-102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104082" r="-93976"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104082" r="-4000" b="-408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DD5601-BDFA-A152-51C8-4073D3AAA7A6}"/>
                  </a:ext>
                </a:extLst>
              </p:cNvPr>
              <p:cNvSpPr txBox="1"/>
              <p:nvPr/>
            </p:nvSpPr>
            <p:spPr>
              <a:xfrm>
                <a:off x="3414857" y="2633948"/>
                <a:ext cx="4316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38DD5601-BDFA-A152-51C8-4073D3AAA7A6}"/>
                  </a:ext>
                </a:extLst>
              </p:cNvPr>
              <p:cNvSpPr txBox="1">
                <a:spLocks noRot="1" noChangeAspect="1" noMove="1" noResize="1" noEditPoints="1" noAdjustHandles="1" noChangeArrowheads="1" noChangeShapeType="1" noTextEdit="1"/>
              </p:cNvSpPr>
              <p:nvPr/>
            </p:nvSpPr>
            <p:spPr>
              <a:xfrm>
                <a:off x="3414857" y="2633948"/>
                <a:ext cx="431649" cy="461665"/>
              </a:xfrm>
              <a:prstGeom prst="rect">
                <a:avLst/>
              </a:prstGeom>
              <a:blipFill>
                <a:blip r:embed="rId6"/>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477EBA4F-6405-B593-C168-88E4C02B2E34}"/>
              </a:ext>
            </a:extLst>
          </p:cNvPr>
          <p:cNvSpPr txBox="1"/>
          <p:nvPr/>
        </p:nvSpPr>
        <p:spPr>
          <a:xfrm>
            <a:off x="5132108" y="2626089"/>
            <a:ext cx="431649" cy="461665"/>
          </a:xfrm>
          <a:prstGeom prst="rect">
            <a:avLst/>
          </a:prstGeom>
          <a:noFill/>
        </p:spPr>
        <p:txBody>
          <a:bodyPr wrap="square">
            <a:spAutoFit/>
          </a:bodyPr>
          <a:lstStyle/>
          <a:p>
            <a:r>
              <a:rPr lang="en-US" sz="2400" dirty="0"/>
              <a:t>=</a:t>
            </a:r>
          </a:p>
        </p:txBody>
      </p:sp>
      <p:sp>
        <p:nvSpPr>
          <p:cNvPr id="69" name="TextBox 68">
            <a:extLst>
              <a:ext uri="{FF2B5EF4-FFF2-40B4-BE49-F238E27FC236}">
                <a16:creationId xmlns:a16="http://schemas.microsoft.com/office/drawing/2014/main" id="{BF442107-7A29-474F-27C5-D1D918BACDC3}"/>
              </a:ext>
            </a:extLst>
          </p:cNvPr>
          <p:cNvSpPr txBox="1"/>
          <p:nvPr/>
        </p:nvSpPr>
        <p:spPr>
          <a:xfrm>
            <a:off x="1713987" y="1864199"/>
            <a:ext cx="1490904" cy="369332"/>
          </a:xfrm>
          <a:prstGeom prst="rect">
            <a:avLst/>
          </a:prstGeom>
          <a:noFill/>
        </p:spPr>
        <p:txBody>
          <a:bodyPr wrap="square" rtlCol="0">
            <a:spAutoFit/>
          </a:bodyPr>
          <a:lstStyle/>
          <a:p>
            <a:r>
              <a:rPr lang="en-US" dirty="0"/>
              <a:t>Input Image</a:t>
            </a:r>
          </a:p>
        </p:txBody>
      </p:sp>
      <p:sp>
        <p:nvSpPr>
          <p:cNvPr id="72" name="TextBox 71">
            <a:extLst>
              <a:ext uri="{FF2B5EF4-FFF2-40B4-BE49-F238E27FC236}">
                <a16:creationId xmlns:a16="http://schemas.microsoft.com/office/drawing/2014/main" id="{F99DA264-EFC0-C045-6592-BA60D22B87FE}"/>
              </a:ext>
            </a:extLst>
          </p:cNvPr>
          <p:cNvSpPr txBox="1"/>
          <p:nvPr/>
        </p:nvSpPr>
        <p:spPr>
          <a:xfrm>
            <a:off x="3959134" y="1875194"/>
            <a:ext cx="1286017" cy="369332"/>
          </a:xfrm>
          <a:prstGeom prst="rect">
            <a:avLst/>
          </a:prstGeom>
          <a:noFill/>
        </p:spPr>
        <p:txBody>
          <a:bodyPr wrap="square" rtlCol="0">
            <a:spAutoFit/>
          </a:bodyPr>
          <a:lstStyle/>
          <a:p>
            <a:r>
              <a:rPr lang="en-US" dirty="0"/>
              <a:t>Filter</a:t>
            </a:r>
          </a:p>
        </p:txBody>
      </p:sp>
      <p:sp>
        <p:nvSpPr>
          <p:cNvPr id="73" name="TextBox 72">
            <a:extLst>
              <a:ext uri="{FF2B5EF4-FFF2-40B4-BE49-F238E27FC236}">
                <a16:creationId xmlns:a16="http://schemas.microsoft.com/office/drawing/2014/main" id="{270F18D0-9035-9BF4-B212-81C6CC0E0B26}"/>
              </a:ext>
            </a:extLst>
          </p:cNvPr>
          <p:cNvSpPr txBox="1"/>
          <p:nvPr/>
        </p:nvSpPr>
        <p:spPr>
          <a:xfrm>
            <a:off x="5582115" y="1848481"/>
            <a:ext cx="1513219" cy="369332"/>
          </a:xfrm>
          <a:prstGeom prst="rect">
            <a:avLst/>
          </a:prstGeom>
          <a:noFill/>
        </p:spPr>
        <p:txBody>
          <a:bodyPr wrap="square" rtlCol="0">
            <a:spAutoFit/>
          </a:bodyPr>
          <a:lstStyle/>
          <a:p>
            <a:r>
              <a:rPr lang="en-US" dirty="0"/>
              <a:t>Feature Map</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79980A2-959C-8985-A1DB-28C430228473}"/>
                  </a:ext>
                </a:extLst>
              </p:cNvPr>
              <p:cNvSpPr txBox="1"/>
              <p:nvPr/>
            </p:nvSpPr>
            <p:spPr>
              <a:xfrm flipH="1">
                <a:off x="7796019" y="1069751"/>
                <a:ext cx="416796"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3" name="TextBox 52">
                <a:extLst>
                  <a:ext uri="{FF2B5EF4-FFF2-40B4-BE49-F238E27FC236}">
                    <a16:creationId xmlns:a16="http://schemas.microsoft.com/office/drawing/2014/main" id="{679980A2-959C-8985-A1DB-28C430228473}"/>
                  </a:ext>
                </a:extLst>
              </p:cNvPr>
              <p:cNvSpPr txBox="1">
                <a:spLocks noRot="1" noChangeAspect="1" noMove="1" noResize="1" noEditPoints="1" noAdjustHandles="1" noChangeArrowheads="1" noChangeShapeType="1" noTextEdit="1"/>
              </p:cNvSpPr>
              <p:nvPr/>
            </p:nvSpPr>
            <p:spPr>
              <a:xfrm flipH="1">
                <a:off x="7796019" y="1069751"/>
                <a:ext cx="41679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252597-6EDA-4DC8-8D6B-D8078ABD7A0F}"/>
                  </a:ext>
                </a:extLst>
              </p:cNvPr>
              <p:cNvSpPr txBox="1"/>
              <p:nvPr/>
            </p:nvSpPr>
            <p:spPr>
              <a:xfrm>
                <a:off x="7860768" y="228205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5" name="TextBox 34">
                <a:extLst>
                  <a:ext uri="{FF2B5EF4-FFF2-40B4-BE49-F238E27FC236}">
                    <a16:creationId xmlns:a16="http://schemas.microsoft.com/office/drawing/2014/main" id="{FC252597-6EDA-4DC8-8D6B-D8078ABD7A0F}"/>
                  </a:ext>
                </a:extLst>
              </p:cNvPr>
              <p:cNvSpPr txBox="1">
                <a:spLocks noRot="1" noChangeAspect="1" noMove="1" noResize="1" noEditPoints="1" noAdjustHandles="1" noChangeArrowheads="1" noChangeShapeType="1" noTextEdit="1"/>
              </p:cNvSpPr>
              <p:nvPr/>
            </p:nvSpPr>
            <p:spPr>
              <a:xfrm>
                <a:off x="7860768" y="2282057"/>
                <a:ext cx="259557" cy="369332"/>
              </a:xfrm>
              <a:prstGeom prst="rect">
                <a:avLst/>
              </a:prstGeom>
              <a:blipFill>
                <a:blip r:embed="rId8"/>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C1DD8E4-B282-3C96-2920-F0CEF09F388A}"/>
                  </a:ext>
                </a:extLst>
              </p:cNvPr>
              <p:cNvSpPr txBox="1"/>
              <p:nvPr/>
            </p:nvSpPr>
            <p:spPr>
              <a:xfrm>
                <a:off x="7842774" y="289949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6" name="TextBox 35">
                <a:extLst>
                  <a:ext uri="{FF2B5EF4-FFF2-40B4-BE49-F238E27FC236}">
                    <a16:creationId xmlns:a16="http://schemas.microsoft.com/office/drawing/2014/main" id="{7C1DD8E4-B282-3C96-2920-F0CEF09F388A}"/>
                  </a:ext>
                </a:extLst>
              </p:cNvPr>
              <p:cNvSpPr txBox="1">
                <a:spLocks noRot="1" noChangeAspect="1" noMove="1" noResize="1" noEditPoints="1" noAdjustHandles="1" noChangeArrowheads="1" noChangeShapeType="1" noTextEdit="1"/>
              </p:cNvSpPr>
              <p:nvPr/>
            </p:nvSpPr>
            <p:spPr>
              <a:xfrm>
                <a:off x="7842774" y="2899491"/>
                <a:ext cx="259557" cy="369332"/>
              </a:xfrm>
              <a:prstGeom prst="rect">
                <a:avLst/>
              </a:prstGeom>
              <a:blipFill>
                <a:blip r:embed="rId9"/>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79D7251-73E5-0325-FCE7-8CE96E34FD18}"/>
                  </a:ext>
                </a:extLst>
              </p:cNvPr>
              <p:cNvSpPr txBox="1"/>
              <p:nvPr/>
            </p:nvSpPr>
            <p:spPr>
              <a:xfrm>
                <a:off x="7847060" y="4084630"/>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6</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6" name="TextBox 45">
                <a:extLst>
                  <a:ext uri="{FF2B5EF4-FFF2-40B4-BE49-F238E27FC236}">
                    <a16:creationId xmlns:a16="http://schemas.microsoft.com/office/drawing/2014/main" id="{879D7251-73E5-0325-FCE7-8CE96E34FD18}"/>
                  </a:ext>
                </a:extLst>
              </p:cNvPr>
              <p:cNvSpPr txBox="1">
                <a:spLocks noRot="1" noChangeAspect="1" noMove="1" noResize="1" noEditPoints="1" noAdjustHandles="1" noChangeArrowheads="1" noChangeShapeType="1" noTextEdit="1"/>
              </p:cNvSpPr>
              <p:nvPr/>
            </p:nvSpPr>
            <p:spPr>
              <a:xfrm>
                <a:off x="7847060" y="4084630"/>
                <a:ext cx="259557" cy="369332"/>
              </a:xfrm>
              <a:prstGeom prst="rect">
                <a:avLst/>
              </a:prstGeom>
              <a:blipFill>
                <a:blip r:embed="rId10"/>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E1BFDF9-0B40-D26E-BD5E-864FD97A5C6D}"/>
                  </a:ext>
                </a:extLst>
              </p:cNvPr>
              <p:cNvSpPr txBox="1"/>
              <p:nvPr/>
            </p:nvSpPr>
            <p:spPr>
              <a:xfrm>
                <a:off x="7850392" y="469703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7</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7" name="TextBox 46">
                <a:extLst>
                  <a:ext uri="{FF2B5EF4-FFF2-40B4-BE49-F238E27FC236}">
                    <a16:creationId xmlns:a16="http://schemas.microsoft.com/office/drawing/2014/main" id="{6E1BFDF9-0B40-D26E-BD5E-864FD97A5C6D}"/>
                  </a:ext>
                </a:extLst>
              </p:cNvPr>
              <p:cNvSpPr txBox="1">
                <a:spLocks noRot="1" noChangeAspect="1" noMove="1" noResize="1" noEditPoints="1" noAdjustHandles="1" noChangeArrowheads="1" noChangeShapeType="1" noTextEdit="1"/>
              </p:cNvSpPr>
              <p:nvPr/>
            </p:nvSpPr>
            <p:spPr>
              <a:xfrm>
                <a:off x="7850392" y="4697034"/>
                <a:ext cx="259557" cy="369332"/>
              </a:xfrm>
              <a:prstGeom prst="rect">
                <a:avLst/>
              </a:prstGeom>
              <a:blipFill>
                <a:blip r:embed="rId11"/>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36DCEF9-6185-5D0B-E488-ADCDDC74F5B5}"/>
                  </a:ext>
                </a:extLst>
              </p:cNvPr>
              <p:cNvSpPr txBox="1"/>
              <p:nvPr/>
            </p:nvSpPr>
            <p:spPr>
              <a:xfrm>
                <a:off x="7855472" y="529192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8</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8" name="TextBox 47">
                <a:extLst>
                  <a:ext uri="{FF2B5EF4-FFF2-40B4-BE49-F238E27FC236}">
                    <a16:creationId xmlns:a16="http://schemas.microsoft.com/office/drawing/2014/main" id="{C36DCEF9-6185-5D0B-E488-ADCDDC74F5B5}"/>
                  </a:ext>
                </a:extLst>
              </p:cNvPr>
              <p:cNvSpPr txBox="1">
                <a:spLocks noRot="1" noChangeAspect="1" noMove="1" noResize="1" noEditPoints="1" noAdjustHandles="1" noChangeArrowheads="1" noChangeShapeType="1" noTextEdit="1"/>
              </p:cNvSpPr>
              <p:nvPr/>
            </p:nvSpPr>
            <p:spPr>
              <a:xfrm>
                <a:off x="7855472" y="5291922"/>
                <a:ext cx="259557" cy="369332"/>
              </a:xfrm>
              <a:prstGeom prst="rect">
                <a:avLst/>
              </a:prstGeom>
              <a:blipFill>
                <a:blip r:embed="rId12"/>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E351102-4120-5BAD-08CA-971B05E92AF0}"/>
                  </a:ext>
                </a:extLst>
              </p:cNvPr>
              <p:cNvSpPr txBox="1"/>
              <p:nvPr/>
            </p:nvSpPr>
            <p:spPr>
              <a:xfrm>
                <a:off x="7806060" y="166397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4" name="TextBox 53">
                <a:extLst>
                  <a:ext uri="{FF2B5EF4-FFF2-40B4-BE49-F238E27FC236}">
                    <a16:creationId xmlns:a16="http://schemas.microsoft.com/office/drawing/2014/main" id="{4E351102-4120-5BAD-08CA-971B05E92AF0}"/>
                  </a:ext>
                </a:extLst>
              </p:cNvPr>
              <p:cNvSpPr txBox="1">
                <a:spLocks noRot="1" noChangeAspect="1" noMove="1" noResize="1" noEditPoints="1" noAdjustHandles="1" noChangeArrowheads="1" noChangeShapeType="1" noTextEdit="1"/>
              </p:cNvSpPr>
              <p:nvPr/>
            </p:nvSpPr>
            <p:spPr>
              <a:xfrm>
                <a:off x="7806060" y="1663975"/>
                <a:ext cx="259557" cy="369332"/>
              </a:xfrm>
              <a:prstGeom prst="rect">
                <a:avLst/>
              </a:prstGeom>
              <a:blipFill>
                <a:blip r:embed="rId13"/>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24EC9CC-F6CC-8B56-BC1D-E9EE227863DF}"/>
                  </a:ext>
                </a:extLst>
              </p:cNvPr>
              <p:cNvSpPr txBox="1"/>
              <p:nvPr/>
            </p:nvSpPr>
            <p:spPr>
              <a:xfrm>
                <a:off x="8970880" y="228677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8" name="TextBox 57">
                <a:extLst>
                  <a:ext uri="{FF2B5EF4-FFF2-40B4-BE49-F238E27FC236}">
                    <a16:creationId xmlns:a16="http://schemas.microsoft.com/office/drawing/2014/main" id="{324EC9CC-F6CC-8B56-BC1D-E9EE227863DF}"/>
                  </a:ext>
                </a:extLst>
              </p:cNvPr>
              <p:cNvSpPr txBox="1">
                <a:spLocks noRot="1" noChangeAspect="1" noMove="1" noResize="1" noEditPoints="1" noAdjustHandles="1" noChangeArrowheads="1" noChangeShapeType="1" noTextEdit="1"/>
              </p:cNvSpPr>
              <p:nvPr/>
            </p:nvSpPr>
            <p:spPr>
              <a:xfrm>
                <a:off x="8970880" y="2286772"/>
                <a:ext cx="259557" cy="369332"/>
              </a:xfrm>
              <a:prstGeom prst="rect">
                <a:avLst/>
              </a:prstGeom>
              <a:blipFill>
                <a:blip r:embed="rId14"/>
                <a:stretch>
                  <a:fillRect r="-40476"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F46C7B6-25FC-7582-AE17-6C2AF1216683}"/>
                  </a:ext>
                </a:extLst>
              </p:cNvPr>
              <p:cNvSpPr txBox="1"/>
              <p:nvPr/>
            </p:nvSpPr>
            <p:spPr>
              <a:xfrm>
                <a:off x="8949290" y="292050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9" name="TextBox 58">
                <a:extLst>
                  <a:ext uri="{FF2B5EF4-FFF2-40B4-BE49-F238E27FC236}">
                    <a16:creationId xmlns:a16="http://schemas.microsoft.com/office/drawing/2014/main" id="{0F46C7B6-25FC-7582-AE17-6C2AF1216683}"/>
                  </a:ext>
                </a:extLst>
              </p:cNvPr>
              <p:cNvSpPr txBox="1">
                <a:spLocks noRot="1" noChangeAspect="1" noMove="1" noResize="1" noEditPoints="1" noAdjustHandles="1" noChangeArrowheads="1" noChangeShapeType="1" noTextEdit="1"/>
              </p:cNvSpPr>
              <p:nvPr/>
            </p:nvSpPr>
            <p:spPr>
              <a:xfrm>
                <a:off x="8949290" y="2920502"/>
                <a:ext cx="259557" cy="369332"/>
              </a:xfrm>
              <a:prstGeom prst="rect">
                <a:avLst/>
              </a:prstGeom>
              <a:blipFill>
                <a:blip r:embed="rId15"/>
                <a:stretch>
                  <a:fillRect r="-4186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2FF67C6-CFC9-8022-A94C-5D524FA0366F}"/>
                  </a:ext>
                </a:extLst>
              </p:cNvPr>
              <p:cNvSpPr txBox="1"/>
              <p:nvPr/>
            </p:nvSpPr>
            <p:spPr>
              <a:xfrm>
                <a:off x="8967070" y="349454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0" name="TextBox 59">
                <a:extLst>
                  <a:ext uri="{FF2B5EF4-FFF2-40B4-BE49-F238E27FC236}">
                    <a16:creationId xmlns:a16="http://schemas.microsoft.com/office/drawing/2014/main" id="{E2FF67C6-CFC9-8022-A94C-5D524FA0366F}"/>
                  </a:ext>
                </a:extLst>
              </p:cNvPr>
              <p:cNvSpPr txBox="1">
                <a:spLocks noRot="1" noChangeAspect="1" noMove="1" noResize="1" noEditPoints="1" noAdjustHandles="1" noChangeArrowheads="1" noChangeShapeType="1" noTextEdit="1"/>
              </p:cNvSpPr>
              <p:nvPr/>
            </p:nvSpPr>
            <p:spPr>
              <a:xfrm>
                <a:off x="8967070" y="3494542"/>
                <a:ext cx="259557" cy="369332"/>
              </a:xfrm>
              <a:prstGeom prst="rect">
                <a:avLst/>
              </a:prstGeom>
              <a:blipFill>
                <a:blip r:embed="rId16"/>
                <a:stretch>
                  <a:fillRect r="-3953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BCDD5B7-12D1-0320-FCC0-A907132DE2C1}"/>
                  </a:ext>
                </a:extLst>
              </p:cNvPr>
              <p:cNvSpPr txBox="1"/>
              <p:nvPr/>
            </p:nvSpPr>
            <p:spPr>
              <a:xfrm>
                <a:off x="8940398" y="408024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2" name="TextBox 61">
                <a:extLst>
                  <a:ext uri="{FF2B5EF4-FFF2-40B4-BE49-F238E27FC236}">
                    <a16:creationId xmlns:a16="http://schemas.microsoft.com/office/drawing/2014/main" id="{2BCDD5B7-12D1-0320-FCC0-A907132DE2C1}"/>
                  </a:ext>
                </a:extLst>
              </p:cNvPr>
              <p:cNvSpPr txBox="1">
                <a:spLocks noRot="1" noChangeAspect="1" noMove="1" noResize="1" noEditPoints="1" noAdjustHandles="1" noChangeArrowheads="1" noChangeShapeType="1" noTextEdit="1"/>
              </p:cNvSpPr>
              <p:nvPr/>
            </p:nvSpPr>
            <p:spPr>
              <a:xfrm>
                <a:off x="8940398" y="4080241"/>
                <a:ext cx="259557" cy="369332"/>
              </a:xfrm>
              <a:prstGeom prst="rect">
                <a:avLst/>
              </a:prstGeom>
              <a:blipFill>
                <a:blip r:embed="rId17"/>
                <a:stretch>
                  <a:fillRect r="-3809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806C570-742E-4C2F-8204-3D1010F26043}"/>
                  </a:ext>
                </a:extLst>
              </p:cNvPr>
              <p:cNvSpPr txBox="1"/>
              <p:nvPr/>
            </p:nvSpPr>
            <p:spPr>
              <a:xfrm>
                <a:off x="7880873" y="3494306"/>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3" name="TextBox 62">
                <a:extLst>
                  <a:ext uri="{FF2B5EF4-FFF2-40B4-BE49-F238E27FC236}">
                    <a16:creationId xmlns:a16="http://schemas.microsoft.com/office/drawing/2014/main" id="{0806C570-742E-4C2F-8204-3D1010F26043}"/>
                  </a:ext>
                </a:extLst>
              </p:cNvPr>
              <p:cNvSpPr txBox="1">
                <a:spLocks noRot="1" noChangeAspect="1" noMove="1" noResize="1" noEditPoints="1" noAdjustHandles="1" noChangeArrowheads="1" noChangeShapeType="1" noTextEdit="1"/>
              </p:cNvSpPr>
              <p:nvPr/>
            </p:nvSpPr>
            <p:spPr>
              <a:xfrm>
                <a:off x="7880873" y="3494306"/>
                <a:ext cx="259557" cy="369332"/>
              </a:xfrm>
              <a:prstGeom prst="rect">
                <a:avLst/>
              </a:prstGeom>
              <a:blipFill>
                <a:blip r:embed="rId18"/>
                <a:stretch>
                  <a:fillRect r="-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79131909-E8D7-992A-4501-B608FF884EE7}"/>
                  </a:ext>
                </a:extLst>
              </p:cNvPr>
              <p:cNvSpPr txBox="1"/>
              <p:nvPr/>
            </p:nvSpPr>
            <p:spPr>
              <a:xfrm>
                <a:off x="7854994" y="5952800"/>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9</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152" name="TextBox 151">
                <a:extLst>
                  <a:ext uri="{FF2B5EF4-FFF2-40B4-BE49-F238E27FC236}">
                    <a16:creationId xmlns:a16="http://schemas.microsoft.com/office/drawing/2014/main" id="{79131909-E8D7-992A-4501-B608FF884EE7}"/>
                  </a:ext>
                </a:extLst>
              </p:cNvPr>
              <p:cNvSpPr txBox="1">
                <a:spLocks noRot="1" noChangeAspect="1" noMove="1" noResize="1" noEditPoints="1" noAdjustHandles="1" noChangeArrowheads="1" noChangeShapeType="1" noTextEdit="1"/>
              </p:cNvSpPr>
              <p:nvPr/>
            </p:nvSpPr>
            <p:spPr>
              <a:xfrm>
                <a:off x="7854994" y="5952800"/>
                <a:ext cx="259557" cy="369332"/>
              </a:xfrm>
              <a:prstGeom prst="rect">
                <a:avLst/>
              </a:prstGeom>
              <a:blipFill>
                <a:blip r:embed="rId19"/>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5367E3-270F-1149-89B8-5A20581E2FE4}"/>
                  </a:ext>
                </a:extLst>
              </p:cNvPr>
              <p:cNvSpPr txBox="1"/>
              <p:nvPr/>
            </p:nvSpPr>
            <p:spPr>
              <a:xfrm>
                <a:off x="8377548" y="1363924"/>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kern="100">
                              <a:solidFill>
                                <a:schemeClr val="tx1"/>
                              </a:solidFill>
                              <a:effectLst/>
                              <a:latin typeface="Cambria Math" panose="02040503050406030204" pitchFamily="18" charset="0"/>
                            </a:rPr>
                            <m:t>1</m:t>
                          </m:r>
                        </m:sub>
                      </m:sSub>
                    </m:oMath>
                  </m:oMathPara>
                </a14:m>
                <a:endParaRPr lang="en-US" dirty="0"/>
              </a:p>
            </p:txBody>
          </p:sp>
        </mc:Choice>
        <mc:Fallback xmlns="">
          <p:sp>
            <p:nvSpPr>
              <p:cNvPr id="7" name="TextBox 6">
                <a:extLst>
                  <a:ext uri="{FF2B5EF4-FFF2-40B4-BE49-F238E27FC236}">
                    <a16:creationId xmlns:a16="http://schemas.microsoft.com/office/drawing/2014/main" id="{3D5367E3-270F-1149-89B8-5A20581E2FE4}"/>
                  </a:ext>
                </a:extLst>
              </p:cNvPr>
              <p:cNvSpPr txBox="1">
                <a:spLocks noRot="1" noChangeAspect="1" noMove="1" noResize="1" noEditPoints="1" noAdjustHandles="1" noChangeArrowheads="1" noChangeShapeType="1" noTextEdit="1"/>
              </p:cNvSpPr>
              <p:nvPr/>
            </p:nvSpPr>
            <p:spPr>
              <a:xfrm>
                <a:off x="8377548" y="1363924"/>
                <a:ext cx="43164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97B05-2DBA-77F8-FFC4-DC7B6CF7EC62}"/>
                  </a:ext>
                </a:extLst>
              </p:cNvPr>
              <p:cNvSpPr txBox="1"/>
              <p:nvPr/>
            </p:nvSpPr>
            <p:spPr>
              <a:xfrm>
                <a:off x="8201532" y="2012163"/>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2</m:t>
                          </m:r>
                        </m:sub>
                      </m:sSub>
                    </m:oMath>
                  </m:oMathPara>
                </a14:m>
                <a:endParaRPr lang="en-US" dirty="0"/>
              </a:p>
            </p:txBody>
          </p:sp>
        </mc:Choice>
        <mc:Fallback xmlns="">
          <p:sp>
            <p:nvSpPr>
              <p:cNvPr id="8" name="TextBox 7">
                <a:extLst>
                  <a:ext uri="{FF2B5EF4-FFF2-40B4-BE49-F238E27FC236}">
                    <a16:creationId xmlns:a16="http://schemas.microsoft.com/office/drawing/2014/main" id="{69497B05-2DBA-77F8-FFC4-DC7B6CF7EC62}"/>
                  </a:ext>
                </a:extLst>
              </p:cNvPr>
              <p:cNvSpPr txBox="1">
                <a:spLocks noRot="1" noChangeAspect="1" noMove="1" noResize="1" noEditPoints="1" noAdjustHandles="1" noChangeArrowheads="1" noChangeShapeType="1" noTextEdit="1"/>
              </p:cNvSpPr>
              <p:nvPr/>
            </p:nvSpPr>
            <p:spPr>
              <a:xfrm>
                <a:off x="8201532" y="2012163"/>
                <a:ext cx="43164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D9CDBC1-5114-3BA3-3BCA-CA6A7189FBE9}"/>
                  </a:ext>
                </a:extLst>
              </p:cNvPr>
              <p:cNvSpPr txBox="1"/>
              <p:nvPr/>
            </p:nvSpPr>
            <p:spPr>
              <a:xfrm>
                <a:off x="8218708" y="2512283"/>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3</m:t>
                          </m:r>
                        </m:sub>
                      </m:sSub>
                    </m:oMath>
                  </m:oMathPara>
                </a14:m>
                <a:endParaRPr lang="en-US" dirty="0"/>
              </a:p>
            </p:txBody>
          </p:sp>
        </mc:Choice>
        <mc:Fallback xmlns="">
          <p:sp>
            <p:nvSpPr>
              <p:cNvPr id="9" name="TextBox 8">
                <a:extLst>
                  <a:ext uri="{FF2B5EF4-FFF2-40B4-BE49-F238E27FC236}">
                    <a16:creationId xmlns:a16="http://schemas.microsoft.com/office/drawing/2014/main" id="{2D9CDBC1-5114-3BA3-3BCA-CA6A7189FBE9}"/>
                  </a:ext>
                </a:extLst>
              </p:cNvPr>
              <p:cNvSpPr txBox="1">
                <a:spLocks noRot="1" noChangeAspect="1" noMove="1" noResize="1" noEditPoints="1" noAdjustHandles="1" noChangeArrowheads="1" noChangeShapeType="1" noTextEdit="1"/>
              </p:cNvSpPr>
              <p:nvPr/>
            </p:nvSpPr>
            <p:spPr>
              <a:xfrm>
                <a:off x="8218708" y="2512283"/>
                <a:ext cx="431649"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FCA29C-FC11-E3B2-A05F-1A344BBB46A3}"/>
                  </a:ext>
                </a:extLst>
              </p:cNvPr>
              <p:cNvSpPr txBox="1"/>
              <p:nvPr/>
            </p:nvSpPr>
            <p:spPr>
              <a:xfrm>
                <a:off x="8377547" y="3302189"/>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4</m:t>
                          </m:r>
                        </m:sub>
                      </m:sSub>
                    </m:oMath>
                  </m:oMathPara>
                </a14:m>
                <a:endParaRPr lang="en-US" dirty="0"/>
              </a:p>
            </p:txBody>
          </p:sp>
        </mc:Choice>
        <mc:Fallback xmlns="">
          <p:sp>
            <p:nvSpPr>
              <p:cNvPr id="10" name="TextBox 9">
                <a:extLst>
                  <a:ext uri="{FF2B5EF4-FFF2-40B4-BE49-F238E27FC236}">
                    <a16:creationId xmlns:a16="http://schemas.microsoft.com/office/drawing/2014/main" id="{B2FCA29C-FC11-E3B2-A05F-1A344BBB46A3}"/>
                  </a:ext>
                </a:extLst>
              </p:cNvPr>
              <p:cNvSpPr txBox="1">
                <a:spLocks noRot="1" noChangeAspect="1" noMove="1" noResize="1" noEditPoints="1" noAdjustHandles="1" noChangeArrowheads="1" noChangeShapeType="1" noTextEdit="1"/>
              </p:cNvSpPr>
              <p:nvPr/>
            </p:nvSpPr>
            <p:spPr>
              <a:xfrm>
                <a:off x="8377547" y="3302189"/>
                <a:ext cx="431649" cy="369332"/>
              </a:xfrm>
              <a:prstGeom prst="rect">
                <a:avLst/>
              </a:prstGeom>
              <a:blipFill>
                <a:blip r:embed="rId2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6E8DB5C-DCBC-D4FC-0CBD-DEBC71D6BC3E}"/>
              </a:ext>
            </a:extLst>
          </p:cNvPr>
          <p:cNvSpPr txBox="1"/>
          <p:nvPr/>
        </p:nvSpPr>
        <p:spPr>
          <a:xfrm>
            <a:off x="1670024" y="3690145"/>
            <a:ext cx="4770118" cy="646331"/>
          </a:xfrm>
          <a:prstGeom prst="rect">
            <a:avLst/>
          </a:prstGeom>
          <a:noFill/>
        </p:spPr>
        <p:txBody>
          <a:bodyPr wrap="square" rtlCol="0">
            <a:spAutoFit/>
          </a:bodyPr>
          <a:lstStyle/>
          <a:p>
            <a:r>
              <a:rPr lang="en-US" dirty="0"/>
              <a:t>The forward pass of the convolutional layer </a:t>
            </a:r>
          </a:p>
          <a:p>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0CE925-7785-D91E-50A2-D85645216EFD}"/>
                  </a:ext>
                </a:extLst>
              </p:cNvPr>
              <p:cNvSpPr txBox="1"/>
              <p:nvPr/>
            </p:nvSpPr>
            <p:spPr>
              <a:xfrm>
                <a:off x="2397663" y="3992395"/>
                <a:ext cx="3953623" cy="369332"/>
              </a:xfrm>
              <a:prstGeom prst="rect">
                <a:avLst/>
              </a:prstGeom>
              <a:noFill/>
            </p:spPr>
            <p:txBody>
              <a:bodyPr wrap="squar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sub>
                        <m:r>
                          <a:rPr lang="en-US" b="0" i="0" smtClean="0">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b="0" i="0" smtClean="0">
                            <a:solidFill>
                              <a:schemeClr val="tx1"/>
                            </a:solidFill>
                            <a:latin typeface="Cambria Math" panose="02040503050406030204" pitchFamily="18" charset="0"/>
                          </a:rPr>
                          <m:t>3</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4</m:t>
                        </m:r>
                      </m:sub>
                    </m:sSub>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b="0" i="0" smtClean="0">
                            <a:solidFill>
                              <a:schemeClr val="tx1"/>
                            </a:solidFill>
                            <a:latin typeface="Cambria Math" panose="02040503050406030204" pitchFamily="18" charset="0"/>
                          </a:rPr>
                          <m:t>4</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5</m:t>
                        </m:r>
                      </m:sub>
                    </m:sSub>
                  </m:oMath>
                </a14:m>
                <a:endParaRPr lang="en-US" dirty="0"/>
              </a:p>
            </p:txBody>
          </p:sp>
        </mc:Choice>
        <mc:Fallback xmlns="">
          <p:sp>
            <p:nvSpPr>
              <p:cNvPr id="16" name="TextBox 15">
                <a:extLst>
                  <a:ext uri="{FF2B5EF4-FFF2-40B4-BE49-F238E27FC236}">
                    <a16:creationId xmlns:a16="http://schemas.microsoft.com/office/drawing/2014/main" id="{900CE925-7785-D91E-50A2-D85645216EFD}"/>
                  </a:ext>
                </a:extLst>
              </p:cNvPr>
              <p:cNvSpPr txBox="1">
                <a:spLocks noRot="1" noChangeAspect="1" noMove="1" noResize="1" noEditPoints="1" noAdjustHandles="1" noChangeArrowheads="1" noChangeShapeType="1" noTextEdit="1"/>
              </p:cNvSpPr>
              <p:nvPr/>
            </p:nvSpPr>
            <p:spPr>
              <a:xfrm>
                <a:off x="2397663" y="3992395"/>
                <a:ext cx="3953623" cy="369332"/>
              </a:xfrm>
              <a:prstGeom prst="rect">
                <a:avLst/>
              </a:prstGeom>
              <a:blipFill>
                <a:blip r:embed="rId26"/>
                <a:stretch>
                  <a:fillRect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2100023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7CFEB-F6FD-D30C-9365-00A29E0AE4A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D0D3C62-3ECF-274C-A9AA-0D95B2A161DC}"/>
              </a:ext>
            </a:extLst>
          </p:cNvPr>
          <p:cNvSpPr txBox="1"/>
          <p:nvPr/>
        </p:nvSpPr>
        <p:spPr>
          <a:xfrm>
            <a:off x="1670024" y="3690145"/>
            <a:ext cx="4770118" cy="646331"/>
          </a:xfrm>
          <a:prstGeom prst="rect">
            <a:avLst/>
          </a:prstGeom>
          <a:noFill/>
        </p:spPr>
        <p:txBody>
          <a:bodyPr wrap="square" rtlCol="0">
            <a:spAutoFit/>
          </a:bodyPr>
          <a:lstStyle/>
          <a:p>
            <a:r>
              <a:rPr lang="en-US" dirty="0"/>
              <a:t>The forward pass of the convolutional layer </a:t>
            </a:r>
          </a:p>
          <a:p>
            <a:endParaRPr lang="en-US" dirty="0"/>
          </a:p>
        </p:txBody>
      </p:sp>
      <p:sp>
        <p:nvSpPr>
          <p:cNvPr id="32" name="Oval 31">
            <a:extLst>
              <a:ext uri="{FF2B5EF4-FFF2-40B4-BE49-F238E27FC236}">
                <a16:creationId xmlns:a16="http://schemas.microsoft.com/office/drawing/2014/main" id="{44732B6D-B9CF-89B1-7E35-C007F27C0405}"/>
              </a:ext>
            </a:extLst>
          </p:cNvPr>
          <p:cNvSpPr/>
          <p:nvPr/>
        </p:nvSpPr>
        <p:spPr>
          <a:xfrm>
            <a:off x="7837566" y="2304963"/>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5DE8DE59-4EE4-305F-355E-13F52AA35A46}"/>
              </a:ext>
            </a:extLst>
          </p:cNvPr>
          <p:cNvSpPr/>
          <p:nvPr/>
        </p:nvSpPr>
        <p:spPr>
          <a:xfrm>
            <a:off x="7837566" y="2914699"/>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D6F9125-53A5-EF5B-E2FE-763124C3E55D}"/>
              </a:ext>
            </a:extLst>
          </p:cNvPr>
          <p:cNvSpPr/>
          <p:nvPr/>
        </p:nvSpPr>
        <p:spPr>
          <a:xfrm>
            <a:off x="7843827" y="3528371"/>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139FB27A-FCCF-A8D4-FE8F-D859BFFEB949}"/>
              </a:ext>
            </a:extLst>
          </p:cNvPr>
          <p:cNvCxnSpPr>
            <a:cxnSpLocks/>
            <a:stCxn id="32" idx="6"/>
          </p:cNvCxnSpPr>
          <p:nvPr/>
        </p:nvCxnSpPr>
        <p:spPr>
          <a:xfrm>
            <a:off x="8254362" y="2517420"/>
            <a:ext cx="670698" cy="60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3AB14DA-8CF7-441D-42B8-29243E53E3FA}"/>
              </a:ext>
            </a:extLst>
          </p:cNvPr>
          <p:cNvCxnSpPr>
            <a:cxnSpLocks/>
            <a:stCxn id="34" idx="6"/>
          </p:cNvCxnSpPr>
          <p:nvPr/>
        </p:nvCxnSpPr>
        <p:spPr>
          <a:xfrm flipV="1">
            <a:off x="8260624" y="3127156"/>
            <a:ext cx="664436" cy="6136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39A4320-049D-91AD-4565-92FFFDA132AD}"/>
              </a:ext>
            </a:extLst>
          </p:cNvPr>
          <p:cNvSpPr/>
          <p:nvPr/>
        </p:nvSpPr>
        <p:spPr>
          <a:xfrm>
            <a:off x="7817526" y="4110228"/>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89977347-87A5-FFF5-439C-A18A6A7B9763}"/>
              </a:ext>
            </a:extLst>
          </p:cNvPr>
          <p:cNvSpPr/>
          <p:nvPr/>
        </p:nvSpPr>
        <p:spPr>
          <a:xfrm>
            <a:off x="7817526" y="4719964"/>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26356E1-60C4-4CDC-6F6F-19202829813E}"/>
              </a:ext>
            </a:extLst>
          </p:cNvPr>
          <p:cNvSpPr/>
          <p:nvPr/>
        </p:nvSpPr>
        <p:spPr>
          <a:xfrm>
            <a:off x="7823788" y="5333636"/>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9340201B-7CC2-7F9F-4401-36F67E9FF359}"/>
              </a:ext>
            </a:extLst>
          </p:cNvPr>
          <p:cNvSpPr/>
          <p:nvPr/>
        </p:nvSpPr>
        <p:spPr>
          <a:xfrm>
            <a:off x="7788381" y="1086269"/>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19ACEED0-DBA0-03D3-3985-F315327EF3AD}"/>
              </a:ext>
            </a:extLst>
          </p:cNvPr>
          <p:cNvSpPr/>
          <p:nvPr/>
        </p:nvSpPr>
        <p:spPr>
          <a:xfrm>
            <a:off x="7788381" y="1696005"/>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EEB659F9-81C3-FAE6-FFEA-B253F56758B1}"/>
              </a:ext>
            </a:extLst>
          </p:cNvPr>
          <p:cNvSpPr/>
          <p:nvPr/>
        </p:nvSpPr>
        <p:spPr>
          <a:xfrm>
            <a:off x="8932384" y="2310427"/>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B8F1363-4A0D-E920-2092-E3F7E68F562E}"/>
              </a:ext>
            </a:extLst>
          </p:cNvPr>
          <p:cNvSpPr/>
          <p:nvPr/>
        </p:nvSpPr>
        <p:spPr>
          <a:xfrm>
            <a:off x="8932384" y="2920162"/>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EBF58CE-E53E-57B3-03BA-2FD7677F11C0}"/>
              </a:ext>
            </a:extLst>
          </p:cNvPr>
          <p:cNvSpPr/>
          <p:nvPr/>
        </p:nvSpPr>
        <p:spPr>
          <a:xfrm>
            <a:off x="8938646" y="3533835"/>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0759517E-9EE6-2607-E5BC-279F7082C603}"/>
              </a:ext>
            </a:extLst>
          </p:cNvPr>
          <p:cNvSpPr/>
          <p:nvPr/>
        </p:nvSpPr>
        <p:spPr>
          <a:xfrm>
            <a:off x="8912344" y="4115692"/>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C6553964-F077-6B6D-9A47-F58FCC619431}"/>
              </a:ext>
            </a:extLst>
          </p:cNvPr>
          <p:cNvCxnSpPr>
            <a:cxnSpLocks/>
            <a:stCxn id="52" idx="6"/>
            <a:endCxn id="56" idx="2"/>
          </p:cNvCxnSpPr>
          <p:nvPr/>
        </p:nvCxnSpPr>
        <p:spPr>
          <a:xfrm>
            <a:off x="8205177" y="1908462"/>
            <a:ext cx="727207" cy="12241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99D516-2652-6867-FCF1-D0C6DC44CE8C}"/>
              </a:ext>
            </a:extLst>
          </p:cNvPr>
          <p:cNvCxnSpPr>
            <a:cxnSpLocks/>
            <a:stCxn id="43" idx="6"/>
            <a:endCxn id="56" idx="2"/>
          </p:cNvCxnSpPr>
          <p:nvPr/>
        </p:nvCxnSpPr>
        <p:spPr>
          <a:xfrm flipV="1">
            <a:off x="8234322" y="3132619"/>
            <a:ext cx="698062" cy="1190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7D8EA8B-7783-BCEC-8F63-4882E6BB601F}"/>
              </a:ext>
            </a:extLst>
          </p:cNvPr>
          <p:cNvSpPr/>
          <p:nvPr/>
        </p:nvSpPr>
        <p:spPr>
          <a:xfrm>
            <a:off x="7848836" y="5976531"/>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921287554"/>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176503171"/>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5</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6</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76737"/>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7</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8</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9</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1223720"/>
                      </a:ext>
                    </a:extLst>
                  </a:tr>
                </a:tbl>
              </a:graphicData>
            </a:graphic>
          </p:graphicFrame>
        </mc:Choice>
        <mc:Fallback xmlns="">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921287554"/>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1" r="-184337"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1" r="-104000"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1" r="-2632" b="-206122"/>
                          </a:stretch>
                        </a:blipFill>
                      </a:tcPr>
                    </a:tc>
                    <a:extLst>
                      <a:ext uri="{0D108BD9-81ED-4DB2-BD59-A6C34878D82A}">
                        <a16:rowId xmlns:a16="http://schemas.microsoft.com/office/drawing/2014/main" val="2176503171"/>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100000" r="-184337"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100000" r="-104000"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100000" r="-2632" b="-102000"/>
                          </a:stretch>
                        </a:blipFill>
                      </a:tcPr>
                    </a:tc>
                    <a:extLst>
                      <a:ext uri="{0D108BD9-81ED-4DB2-BD59-A6C34878D82A}">
                        <a16:rowId xmlns:a16="http://schemas.microsoft.com/office/drawing/2014/main" val="1000276737"/>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082" r="-184337"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082" r="-104000"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082" r="-2632" b="-4082"/>
                          </a:stretch>
                        </a:blipFill>
                      </a:tcPr>
                    </a:tc>
                    <a:extLst>
                      <a:ext uri="{0D108BD9-81ED-4DB2-BD59-A6C34878D82A}">
                        <a16:rowId xmlns:a16="http://schemas.microsoft.com/office/drawing/2014/main" val="13312237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2000" r="-93976" b="-104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2000" r="-2632" b="-104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104082" r="-93976" b="-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104082" r="-2632" b="-612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2363670191"/>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m:rPr>
                                        <m:sty m:val="p"/>
                                      </m:rPr>
                                      <a:rPr lang="en-US" sz="1600" b="0" i="0" kern="100" smtClean="0">
                                        <a:solidFill>
                                          <a:schemeClr val="tx1"/>
                                        </a:solidFill>
                                        <a:effectLst/>
                                        <a:latin typeface="Cambria Math" panose="02040503050406030204" pitchFamily="18" charset="0"/>
                                      </a:rPr>
                                      <m:t>y</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2363670191"/>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2000" r="-93976"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2000" r="-4000" b="-102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104082" r="-93976"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104082" r="-4000" b="-408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DD5601-BDFA-A152-51C8-4073D3AAA7A6}"/>
                  </a:ext>
                </a:extLst>
              </p:cNvPr>
              <p:cNvSpPr txBox="1"/>
              <p:nvPr/>
            </p:nvSpPr>
            <p:spPr>
              <a:xfrm>
                <a:off x="3414857" y="2633948"/>
                <a:ext cx="4316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38DD5601-BDFA-A152-51C8-4073D3AAA7A6}"/>
                  </a:ext>
                </a:extLst>
              </p:cNvPr>
              <p:cNvSpPr txBox="1">
                <a:spLocks noRot="1" noChangeAspect="1" noMove="1" noResize="1" noEditPoints="1" noAdjustHandles="1" noChangeArrowheads="1" noChangeShapeType="1" noTextEdit="1"/>
              </p:cNvSpPr>
              <p:nvPr/>
            </p:nvSpPr>
            <p:spPr>
              <a:xfrm>
                <a:off x="3414857" y="2633948"/>
                <a:ext cx="431649" cy="461665"/>
              </a:xfrm>
              <a:prstGeom prst="rect">
                <a:avLst/>
              </a:prstGeom>
              <a:blipFill>
                <a:blip r:embed="rId6"/>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477EBA4F-6405-B593-C168-88E4C02B2E34}"/>
              </a:ext>
            </a:extLst>
          </p:cNvPr>
          <p:cNvSpPr txBox="1"/>
          <p:nvPr/>
        </p:nvSpPr>
        <p:spPr>
          <a:xfrm>
            <a:off x="5132108" y="2626089"/>
            <a:ext cx="431649" cy="461665"/>
          </a:xfrm>
          <a:prstGeom prst="rect">
            <a:avLst/>
          </a:prstGeom>
          <a:noFill/>
        </p:spPr>
        <p:txBody>
          <a:bodyPr wrap="square">
            <a:spAutoFit/>
          </a:bodyPr>
          <a:lstStyle/>
          <a:p>
            <a:r>
              <a:rPr lang="en-US" sz="2400" dirty="0"/>
              <a:t>=</a:t>
            </a:r>
          </a:p>
        </p:txBody>
      </p:sp>
      <p:sp>
        <p:nvSpPr>
          <p:cNvPr id="69" name="TextBox 68">
            <a:extLst>
              <a:ext uri="{FF2B5EF4-FFF2-40B4-BE49-F238E27FC236}">
                <a16:creationId xmlns:a16="http://schemas.microsoft.com/office/drawing/2014/main" id="{BF442107-7A29-474F-27C5-D1D918BACDC3}"/>
              </a:ext>
            </a:extLst>
          </p:cNvPr>
          <p:cNvSpPr txBox="1"/>
          <p:nvPr/>
        </p:nvSpPr>
        <p:spPr>
          <a:xfrm>
            <a:off x="1713987" y="1864199"/>
            <a:ext cx="1490904" cy="369332"/>
          </a:xfrm>
          <a:prstGeom prst="rect">
            <a:avLst/>
          </a:prstGeom>
          <a:noFill/>
        </p:spPr>
        <p:txBody>
          <a:bodyPr wrap="square" rtlCol="0">
            <a:spAutoFit/>
          </a:bodyPr>
          <a:lstStyle/>
          <a:p>
            <a:r>
              <a:rPr lang="en-US" dirty="0"/>
              <a:t>Input Image</a:t>
            </a:r>
          </a:p>
        </p:txBody>
      </p:sp>
      <p:sp>
        <p:nvSpPr>
          <p:cNvPr id="72" name="TextBox 71">
            <a:extLst>
              <a:ext uri="{FF2B5EF4-FFF2-40B4-BE49-F238E27FC236}">
                <a16:creationId xmlns:a16="http://schemas.microsoft.com/office/drawing/2014/main" id="{F99DA264-EFC0-C045-6592-BA60D22B87FE}"/>
              </a:ext>
            </a:extLst>
          </p:cNvPr>
          <p:cNvSpPr txBox="1"/>
          <p:nvPr/>
        </p:nvSpPr>
        <p:spPr>
          <a:xfrm>
            <a:off x="3959134" y="1875194"/>
            <a:ext cx="1286017" cy="369332"/>
          </a:xfrm>
          <a:prstGeom prst="rect">
            <a:avLst/>
          </a:prstGeom>
          <a:noFill/>
        </p:spPr>
        <p:txBody>
          <a:bodyPr wrap="square" rtlCol="0">
            <a:spAutoFit/>
          </a:bodyPr>
          <a:lstStyle/>
          <a:p>
            <a:r>
              <a:rPr lang="en-US" dirty="0"/>
              <a:t>Kernel</a:t>
            </a:r>
          </a:p>
        </p:txBody>
      </p:sp>
      <p:sp>
        <p:nvSpPr>
          <p:cNvPr id="73" name="TextBox 72">
            <a:extLst>
              <a:ext uri="{FF2B5EF4-FFF2-40B4-BE49-F238E27FC236}">
                <a16:creationId xmlns:a16="http://schemas.microsoft.com/office/drawing/2014/main" id="{270F18D0-9035-9BF4-B212-81C6CC0E0B26}"/>
              </a:ext>
            </a:extLst>
          </p:cNvPr>
          <p:cNvSpPr txBox="1"/>
          <p:nvPr/>
        </p:nvSpPr>
        <p:spPr>
          <a:xfrm>
            <a:off x="5582115" y="1848481"/>
            <a:ext cx="1513219" cy="369332"/>
          </a:xfrm>
          <a:prstGeom prst="rect">
            <a:avLst/>
          </a:prstGeom>
          <a:noFill/>
        </p:spPr>
        <p:txBody>
          <a:bodyPr wrap="square" rtlCol="0">
            <a:spAutoFit/>
          </a:bodyPr>
          <a:lstStyle/>
          <a:p>
            <a:r>
              <a:rPr lang="en-US" dirty="0"/>
              <a:t>Feature Map</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79980A2-959C-8985-A1DB-28C430228473}"/>
                  </a:ext>
                </a:extLst>
              </p:cNvPr>
              <p:cNvSpPr txBox="1"/>
              <p:nvPr/>
            </p:nvSpPr>
            <p:spPr>
              <a:xfrm>
                <a:off x="7814950" y="1085480"/>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3" name="TextBox 52">
                <a:extLst>
                  <a:ext uri="{FF2B5EF4-FFF2-40B4-BE49-F238E27FC236}">
                    <a16:creationId xmlns:a16="http://schemas.microsoft.com/office/drawing/2014/main" id="{679980A2-959C-8985-A1DB-28C430228473}"/>
                  </a:ext>
                </a:extLst>
              </p:cNvPr>
              <p:cNvSpPr txBox="1">
                <a:spLocks noRot="1" noChangeAspect="1" noMove="1" noResize="1" noEditPoints="1" noAdjustHandles="1" noChangeArrowheads="1" noChangeShapeType="1" noTextEdit="1"/>
              </p:cNvSpPr>
              <p:nvPr/>
            </p:nvSpPr>
            <p:spPr>
              <a:xfrm>
                <a:off x="7814950" y="1085480"/>
                <a:ext cx="259557" cy="369332"/>
              </a:xfrm>
              <a:prstGeom prst="rect">
                <a:avLst/>
              </a:prstGeom>
              <a:blipFill>
                <a:blip r:embed="rId7"/>
                <a:stretch>
                  <a:fillRect r="-372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252597-6EDA-4DC8-8D6B-D8078ABD7A0F}"/>
                  </a:ext>
                </a:extLst>
              </p:cNvPr>
              <p:cNvSpPr txBox="1"/>
              <p:nvPr/>
            </p:nvSpPr>
            <p:spPr>
              <a:xfrm>
                <a:off x="7860768" y="230781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5" name="TextBox 34">
                <a:extLst>
                  <a:ext uri="{FF2B5EF4-FFF2-40B4-BE49-F238E27FC236}">
                    <a16:creationId xmlns:a16="http://schemas.microsoft.com/office/drawing/2014/main" id="{FC252597-6EDA-4DC8-8D6B-D8078ABD7A0F}"/>
                  </a:ext>
                </a:extLst>
              </p:cNvPr>
              <p:cNvSpPr txBox="1">
                <a:spLocks noRot="1" noChangeAspect="1" noMove="1" noResize="1" noEditPoints="1" noAdjustHandles="1" noChangeArrowheads="1" noChangeShapeType="1" noTextEdit="1"/>
              </p:cNvSpPr>
              <p:nvPr/>
            </p:nvSpPr>
            <p:spPr>
              <a:xfrm>
                <a:off x="7860768" y="2307818"/>
                <a:ext cx="259557" cy="369332"/>
              </a:xfrm>
              <a:prstGeom prst="rect">
                <a:avLst/>
              </a:prstGeom>
              <a:blipFill>
                <a:blip r:embed="rId8"/>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C1DD8E4-B282-3C96-2920-F0CEF09F388A}"/>
                  </a:ext>
                </a:extLst>
              </p:cNvPr>
              <p:cNvSpPr txBox="1"/>
              <p:nvPr/>
            </p:nvSpPr>
            <p:spPr>
              <a:xfrm>
                <a:off x="7842774" y="292525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6" name="TextBox 35">
                <a:extLst>
                  <a:ext uri="{FF2B5EF4-FFF2-40B4-BE49-F238E27FC236}">
                    <a16:creationId xmlns:a16="http://schemas.microsoft.com/office/drawing/2014/main" id="{7C1DD8E4-B282-3C96-2920-F0CEF09F388A}"/>
                  </a:ext>
                </a:extLst>
              </p:cNvPr>
              <p:cNvSpPr txBox="1">
                <a:spLocks noRot="1" noChangeAspect="1" noMove="1" noResize="1" noEditPoints="1" noAdjustHandles="1" noChangeArrowheads="1" noChangeShapeType="1" noTextEdit="1"/>
              </p:cNvSpPr>
              <p:nvPr/>
            </p:nvSpPr>
            <p:spPr>
              <a:xfrm>
                <a:off x="7842774" y="2925252"/>
                <a:ext cx="259557" cy="369332"/>
              </a:xfrm>
              <a:prstGeom prst="rect">
                <a:avLst/>
              </a:prstGeom>
              <a:blipFill>
                <a:blip r:embed="rId9"/>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79D7251-73E5-0325-FCE7-8CE96E34FD18}"/>
                  </a:ext>
                </a:extLst>
              </p:cNvPr>
              <p:cNvSpPr txBox="1"/>
              <p:nvPr/>
            </p:nvSpPr>
            <p:spPr>
              <a:xfrm>
                <a:off x="7847060" y="411039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6</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6" name="TextBox 45">
                <a:extLst>
                  <a:ext uri="{FF2B5EF4-FFF2-40B4-BE49-F238E27FC236}">
                    <a16:creationId xmlns:a16="http://schemas.microsoft.com/office/drawing/2014/main" id="{879D7251-73E5-0325-FCE7-8CE96E34FD18}"/>
                  </a:ext>
                </a:extLst>
              </p:cNvPr>
              <p:cNvSpPr txBox="1">
                <a:spLocks noRot="1" noChangeAspect="1" noMove="1" noResize="1" noEditPoints="1" noAdjustHandles="1" noChangeArrowheads="1" noChangeShapeType="1" noTextEdit="1"/>
              </p:cNvSpPr>
              <p:nvPr/>
            </p:nvSpPr>
            <p:spPr>
              <a:xfrm>
                <a:off x="7847060" y="4110391"/>
                <a:ext cx="259557" cy="369332"/>
              </a:xfrm>
              <a:prstGeom prst="rect">
                <a:avLst/>
              </a:prstGeom>
              <a:blipFill>
                <a:blip r:embed="rId10"/>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E1BFDF9-0B40-D26E-BD5E-864FD97A5C6D}"/>
                  </a:ext>
                </a:extLst>
              </p:cNvPr>
              <p:cNvSpPr txBox="1"/>
              <p:nvPr/>
            </p:nvSpPr>
            <p:spPr>
              <a:xfrm>
                <a:off x="7850392" y="472279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7</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7" name="TextBox 46">
                <a:extLst>
                  <a:ext uri="{FF2B5EF4-FFF2-40B4-BE49-F238E27FC236}">
                    <a16:creationId xmlns:a16="http://schemas.microsoft.com/office/drawing/2014/main" id="{6E1BFDF9-0B40-D26E-BD5E-864FD97A5C6D}"/>
                  </a:ext>
                </a:extLst>
              </p:cNvPr>
              <p:cNvSpPr txBox="1">
                <a:spLocks noRot="1" noChangeAspect="1" noMove="1" noResize="1" noEditPoints="1" noAdjustHandles="1" noChangeArrowheads="1" noChangeShapeType="1" noTextEdit="1"/>
              </p:cNvSpPr>
              <p:nvPr/>
            </p:nvSpPr>
            <p:spPr>
              <a:xfrm>
                <a:off x="7850392" y="4722795"/>
                <a:ext cx="259557" cy="369332"/>
              </a:xfrm>
              <a:prstGeom prst="rect">
                <a:avLst/>
              </a:prstGeom>
              <a:blipFill>
                <a:blip r:embed="rId11"/>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36DCEF9-6185-5D0B-E488-ADCDDC74F5B5}"/>
                  </a:ext>
                </a:extLst>
              </p:cNvPr>
              <p:cNvSpPr txBox="1"/>
              <p:nvPr/>
            </p:nvSpPr>
            <p:spPr>
              <a:xfrm>
                <a:off x="7855472" y="531768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8</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8" name="TextBox 47">
                <a:extLst>
                  <a:ext uri="{FF2B5EF4-FFF2-40B4-BE49-F238E27FC236}">
                    <a16:creationId xmlns:a16="http://schemas.microsoft.com/office/drawing/2014/main" id="{C36DCEF9-6185-5D0B-E488-ADCDDC74F5B5}"/>
                  </a:ext>
                </a:extLst>
              </p:cNvPr>
              <p:cNvSpPr txBox="1">
                <a:spLocks noRot="1" noChangeAspect="1" noMove="1" noResize="1" noEditPoints="1" noAdjustHandles="1" noChangeArrowheads="1" noChangeShapeType="1" noTextEdit="1"/>
              </p:cNvSpPr>
              <p:nvPr/>
            </p:nvSpPr>
            <p:spPr>
              <a:xfrm>
                <a:off x="7855472" y="5317683"/>
                <a:ext cx="259557" cy="369332"/>
              </a:xfrm>
              <a:prstGeom prst="rect">
                <a:avLst/>
              </a:prstGeom>
              <a:blipFill>
                <a:blip r:embed="rId12"/>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E351102-4120-5BAD-08CA-971B05E92AF0}"/>
                  </a:ext>
                </a:extLst>
              </p:cNvPr>
              <p:cNvSpPr txBox="1"/>
              <p:nvPr/>
            </p:nvSpPr>
            <p:spPr>
              <a:xfrm>
                <a:off x="7806060" y="1689736"/>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4" name="TextBox 53">
                <a:extLst>
                  <a:ext uri="{FF2B5EF4-FFF2-40B4-BE49-F238E27FC236}">
                    <a16:creationId xmlns:a16="http://schemas.microsoft.com/office/drawing/2014/main" id="{4E351102-4120-5BAD-08CA-971B05E92AF0}"/>
                  </a:ext>
                </a:extLst>
              </p:cNvPr>
              <p:cNvSpPr txBox="1">
                <a:spLocks noRot="1" noChangeAspect="1" noMove="1" noResize="1" noEditPoints="1" noAdjustHandles="1" noChangeArrowheads="1" noChangeShapeType="1" noTextEdit="1"/>
              </p:cNvSpPr>
              <p:nvPr/>
            </p:nvSpPr>
            <p:spPr>
              <a:xfrm>
                <a:off x="7806060" y="1689736"/>
                <a:ext cx="259557" cy="369332"/>
              </a:xfrm>
              <a:prstGeom prst="rect">
                <a:avLst/>
              </a:prstGeom>
              <a:blipFill>
                <a:blip r:embed="rId13"/>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24EC9CC-F6CC-8B56-BC1D-E9EE227863DF}"/>
                  </a:ext>
                </a:extLst>
              </p:cNvPr>
              <p:cNvSpPr txBox="1"/>
              <p:nvPr/>
            </p:nvSpPr>
            <p:spPr>
              <a:xfrm>
                <a:off x="8970880" y="231253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8" name="TextBox 57">
                <a:extLst>
                  <a:ext uri="{FF2B5EF4-FFF2-40B4-BE49-F238E27FC236}">
                    <a16:creationId xmlns:a16="http://schemas.microsoft.com/office/drawing/2014/main" id="{324EC9CC-F6CC-8B56-BC1D-E9EE227863DF}"/>
                  </a:ext>
                </a:extLst>
              </p:cNvPr>
              <p:cNvSpPr txBox="1">
                <a:spLocks noRot="1" noChangeAspect="1" noMove="1" noResize="1" noEditPoints="1" noAdjustHandles="1" noChangeArrowheads="1" noChangeShapeType="1" noTextEdit="1"/>
              </p:cNvSpPr>
              <p:nvPr/>
            </p:nvSpPr>
            <p:spPr>
              <a:xfrm>
                <a:off x="8970880" y="2312533"/>
                <a:ext cx="259557" cy="369332"/>
              </a:xfrm>
              <a:prstGeom prst="rect">
                <a:avLst/>
              </a:prstGeom>
              <a:blipFill>
                <a:blip r:embed="rId14"/>
                <a:stretch>
                  <a:fillRect r="-40476"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F46C7B6-25FC-7582-AE17-6C2AF1216683}"/>
                  </a:ext>
                </a:extLst>
              </p:cNvPr>
              <p:cNvSpPr txBox="1"/>
              <p:nvPr/>
            </p:nvSpPr>
            <p:spPr>
              <a:xfrm>
                <a:off x="8949290" y="294626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9" name="TextBox 58">
                <a:extLst>
                  <a:ext uri="{FF2B5EF4-FFF2-40B4-BE49-F238E27FC236}">
                    <a16:creationId xmlns:a16="http://schemas.microsoft.com/office/drawing/2014/main" id="{0F46C7B6-25FC-7582-AE17-6C2AF1216683}"/>
                  </a:ext>
                </a:extLst>
              </p:cNvPr>
              <p:cNvSpPr txBox="1">
                <a:spLocks noRot="1" noChangeAspect="1" noMove="1" noResize="1" noEditPoints="1" noAdjustHandles="1" noChangeArrowheads="1" noChangeShapeType="1" noTextEdit="1"/>
              </p:cNvSpPr>
              <p:nvPr/>
            </p:nvSpPr>
            <p:spPr>
              <a:xfrm>
                <a:off x="8949290" y="2946263"/>
                <a:ext cx="259557" cy="369332"/>
              </a:xfrm>
              <a:prstGeom prst="rect">
                <a:avLst/>
              </a:prstGeom>
              <a:blipFill>
                <a:blip r:embed="rId15"/>
                <a:stretch>
                  <a:fillRect r="-4186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2FF67C6-CFC9-8022-A94C-5D524FA0366F}"/>
                  </a:ext>
                </a:extLst>
              </p:cNvPr>
              <p:cNvSpPr txBox="1"/>
              <p:nvPr/>
            </p:nvSpPr>
            <p:spPr>
              <a:xfrm>
                <a:off x="8967070" y="352030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0" name="TextBox 59">
                <a:extLst>
                  <a:ext uri="{FF2B5EF4-FFF2-40B4-BE49-F238E27FC236}">
                    <a16:creationId xmlns:a16="http://schemas.microsoft.com/office/drawing/2014/main" id="{E2FF67C6-CFC9-8022-A94C-5D524FA0366F}"/>
                  </a:ext>
                </a:extLst>
              </p:cNvPr>
              <p:cNvSpPr txBox="1">
                <a:spLocks noRot="1" noChangeAspect="1" noMove="1" noResize="1" noEditPoints="1" noAdjustHandles="1" noChangeArrowheads="1" noChangeShapeType="1" noTextEdit="1"/>
              </p:cNvSpPr>
              <p:nvPr/>
            </p:nvSpPr>
            <p:spPr>
              <a:xfrm>
                <a:off x="8967070" y="3520303"/>
                <a:ext cx="259557" cy="369332"/>
              </a:xfrm>
              <a:prstGeom prst="rect">
                <a:avLst/>
              </a:prstGeom>
              <a:blipFill>
                <a:blip r:embed="rId16"/>
                <a:stretch>
                  <a:fillRect r="-3953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BCDD5B7-12D1-0320-FCC0-A907132DE2C1}"/>
                  </a:ext>
                </a:extLst>
              </p:cNvPr>
              <p:cNvSpPr txBox="1"/>
              <p:nvPr/>
            </p:nvSpPr>
            <p:spPr>
              <a:xfrm>
                <a:off x="8940398" y="410600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2" name="TextBox 61">
                <a:extLst>
                  <a:ext uri="{FF2B5EF4-FFF2-40B4-BE49-F238E27FC236}">
                    <a16:creationId xmlns:a16="http://schemas.microsoft.com/office/drawing/2014/main" id="{2BCDD5B7-12D1-0320-FCC0-A907132DE2C1}"/>
                  </a:ext>
                </a:extLst>
              </p:cNvPr>
              <p:cNvSpPr txBox="1">
                <a:spLocks noRot="1" noChangeAspect="1" noMove="1" noResize="1" noEditPoints="1" noAdjustHandles="1" noChangeArrowheads="1" noChangeShapeType="1" noTextEdit="1"/>
              </p:cNvSpPr>
              <p:nvPr/>
            </p:nvSpPr>
            <p:spPr>
              <a:xfrm>
                <a:off x="8940398" y="4106002"/>
                <a:ext cx="259557" cy="369332"/>
              </a:xfrm>
              <a:prstGeom prst="rect">
                <a:avLst/>
              </a:prstGeom>
              <a:blipFill>
                <a:blip r:embed="rId17"/>
                <a:stretch>
                  <a:fillRect r="-380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806C570-742E-4C2F-8204-3D1010F26043}"/>
                  </a:ext>
                </a:extLst>
              </p:cNvPr>
              <p:cNvSpPr txBox="1"/>
              <p:nvPr/>
            </p:nvSpPr>
            <p:spPr>
              <a:xfrm>
                <a:off x="7880873" y="352006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3" name="TextBox 62">
                <a:extLst>
                  <a:ext uri="{FF2B5EF4-FFF2-40B4-BE49-F238E27FC236}">
                    <a16:creationId xmlns:a16="http://schemas.microsoft.com/office/drawing/2014/main" id="{0806C570-742E-4C2F-8204-3D1010F26043}"/>
                  </a:ext>
                </a:extLst>
              </p:cNvPr>
              <p:cNvSpPr txBox="1">
                <a:spLocks noRot="1" noChangeAspect="1" noMove="1" noResize="1" noEditPoints="1" noAdjustHandles="1" noChangeArrowheads="1" noChangeShapeType="1" noTextEdit="1"/>
              </p:cNvSpPr>
              <p:nvPr/>
            </p:nvSpPr>
            <p:spPr>
              <a:xfrm>
                <a:off x="7880873" y="3520067"/>
                <a:ext cx="259557" cy="369332"/>
              </a:xfrm>
              <a:prstGeom prst="rect">
                <a:avLst/>
              </a:prstGeom>
              <a:blipFill>
                <a:blip r:embed="rId18"/>
                <a:stretch>
                  <a:fillRect r="-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79131909-E8D7-992A-4501-B608FF884EE7}"/>
                  </a:ext>
                </a:extLst>
              </p:cNvPr>
              <p:cNvSpPr txBox="1"/>
              <p:nvPr/>
            </p:nvSpPr>
            <p:spPr>
              <a:xfrm>
                <a:off x="7854994" y="597856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9</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152" name="TextBox 151">
                <a:extLst>
                  <a:ext uri="{FF2B5EF4-FFF2-40B4-BE49-F238E27FC236}">
                    <a16:creationId xmlns:a16="http://schemas.microsoft.com/office/drawing/2014/main" id="{79131909-E8D7-992A-4501-B608FF884EE7}"/>
                  </a:ext>
                </a:extLst>
              </p:cNvPr>
              <p:cNvSpPr txBox="1">
                <a:spLocks noRot="1" noChangeAspect="1" noMove="1" noResize="1" noEditPoints="1" noAdjustHandles="1" noChangeArrowheads="1" noChangeShapeType="1" noTextEdit="1"/>
              </p:cNvSpPr>
              <p:nvPr/>
            </p:nvSpPr>
            <p:spPr>
              <a:xfrm>
                <a:off x="7854994" y="5978561"/>
                <a:ext cx="259557" cy="369332"/>
              </a:xfrm>
              <a:prstGeom prst="rect">
                <a:avLst/>
              </a:prstGeom>
              <a:blipFill>
                <a:blip r:embed="rId19"/>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68488C-A7FE-CD07-948D-D2612C8D44E7}"/>
                  </a:ext>
                </a:extLst>
              </p:cNvPr>
              <p:cNvSpPr txBox="1"/>
              <p:nvPr/>
            </p:nvSpPr>
            <p:spPr>
              <a:xfrm>
                <a:off x="2411076" y="3997616"/>
                <a:ext cx="3746500" cy="369332"/>
              </a:xfrm>
              <a:prstGeom prst="rect">
                <a:avLst/>
              </a:prstGeom>
              <a:noFill/>
            </p:spPr>
            <p:txBody>
              <a:bodyPr wrap="square">
                <a:spAutoFit/>
              </a:bodyPr>
              <a:lstStyle/>
              <a:p>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2</m:t>
                        </m:r>
                      </m:sub>
                    </m:sSub>
                  </m:oMath>
                </a14:m>
                <a:r>
                  <a:rPr lang="en-US" dirty="0"/>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i="1" kern="100"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2</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2</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3</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oMath>
                </a14:m>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4</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6</m:t>
                        </m:r>
                      </m:sub>
                    </m:sSub>
                  </m:oMath>
                </a14:m>
                <a:endParaRPr lang="en-US" dirty="0"/>
              </a:p>
            </p:txBody>
          </p:sp>
        </mc:Choice>
        <mc:Fallback xmlns="">
          <p:sp>
            <p:nvSpPr>
              <p:cNvPr id="3" name="TextBox 2">
                <a:extLst>
                  <a:ext uri="{FF2B5EF4-FFF2-40B4-BE49-F238E27FC236}">
                    <a16:creationId xmlns:a16="http://schemas.microsoft.com/office/drawing/2014/main" id="{C368488C-A7FE-CD07-948D-D2612C8D44E7}"/>
                  </a:ext>
                </a:extLst>
              </p:cNvPr>
              <p:cNvSpPr txBox="1">
                <a:spLocks noRot="1" noChangeAspect="1" noMove="1" noResize="1" noEditPoints="1" noAdjustHandles="1" noChangeArrowheads="1" noChangeShapeType="1" noTextEdit="1"/>
              </p:cNvSpPr>
              <p:nvPr/>
            </p:nvSpPr>
            <p:spPr>
              <a:xfrm>
                <a:off x="2411076" y="3997616"/>
                <a:ext cx="3746500" cy="369332"/>
              </a:xfrm>
              <a:prstGeom prst="rect">
                <a:avLst/>
              </a:prstGeom>
              <a:blipFill>
                <a:blip r:embed="rId2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E0D73D-843A-9394-FEE6-37C7599BB975}"/>
                  </a:ext>
                </a:extLst>
              </p:cNvPr>
              <p:cNvSpPr txBox="1"/>
              <p:nvPr/>
            </p:nvSpPr>
            <p:spPr>
              <a:xfrm>
                <a:off x="8390426" y="2040061"/>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kern="100">
                              <a:solidFill>
                                <a:schemeClr val="tx1"/>
                              </a:solidFill>
                              <a:effectLst/>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74E0D73D-843A-9394-FEE6-37C7599BB975}"/>
                  </a:ext>
                </a:extLst>
              </p:cNvPr>
              <p:cNvSpPr txBox="1">
                <a:spLocks noRot="1" noChangeAspect="1" noMove="1" noResize="1" noEditPoints="1" noAdjustHandles="1" noChangeArrowheads="1" noChangeShapeType="1" noTextEdit="1"/>
              </p:cNvSpPr>
              <p:nvPr/>
            </p:nvSpPr>
            <p:spPr>
              <a:xfrm>
                <a:off x="8390426" y="2040061"/>
                <a:ext cx="43164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A3E38-81B1-F9E6-F9DE-3C8342F499EC}"/>
                  </a:ext>
                </a:extLst>
              </p:cNvPr>
              <p:cNvSpPr txBox="1"/>
              <p:nvPr/>
            </p:nvSpPr>
            <p:spPr>
              <a:xfrm>
                <a:off x="8201532" y="2688300"/>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52BA3E38-81B1-F9E6-F9DE-3C8342F499EC}"/>
                  </a:ext>
                </a:extLst>
              </p:cNvPr>
              <p:cNvSpPr txBox="1">
                <a:spLocks noRot="1" noChangeAspect="1" noMove="1" noResize="1" noEditPoints="1" noAdjustHandles="1" noChangeArrowheads="1" noChangeShapeType="1" noTextEdit="1"/>
              </p:cNvSpPr>
              <p:nvPr/>
            </p:nvSpPr>
            <p:spPr>
              <a:xfrm>
                <a:off x="8201532" y="2688300"/>
                <a:ext cx="431649"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1B3979-4E45-7747-2CC7-82576691D1E0}"/>
                  </a:ext>
                </a:extLst>
              </p:cNvPr>
              <p:cNvSpPr txBox="1"/>
              <p:nvPr/>
            </p:nvSpPr>
            <p:spPr>
              <a:xfrm>
                <a:off x="8218708" y="3136908"/>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3</m:t>
                          </m:r>
                        </m:sub>
                      </m:sSub>
                    </m:oMath>
                  </m:oMathPara>
                </a14:m>
                <a:endParaRPr lang="en-US" dirty="0"/>
              </a:p>
            </p:txBody>
          </p:sp>
        </mc:Choice>
        <mc:Fallback xmlns="">
          <p:sp>
            <p:nvSpPr>
              <p:cNvPr id="10" name="TextBox 9">
                <a:extLst>
                  <a:ext uri="{FF2B5EF4-FFF2-40B4-BE49-F238E27FC236}">
                    <a16:creationId xmlns:a16="http://schemas.microsoft.com/office/drawing/2014/main" id="{B51B3979-4E45-7747-2CC7-82576691D1E0}"/>
                  </a:ext>
                </a:extLst>
              </p:cNvPr>
              <p:cNvSpPr txBox="1">
                <a:spLocks noRot="1" noChangeAspect="1" noMove="1" noResize="1" noEditPoints="1" noAdjustHandles="1" noChangeArrowheads="1" noChangeShapeType="1" noTextEdit="1"/>
              </p:cNvSpPr>
              <p:nvPr/>
            </p:nvSpPr>
            <p:spPr>
              <a:xfrm>
                <a:off x="8218708" y="3136908"/>
                <a:ext cx="43164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D12463-D637-37E1-104A-19A8930B5B35}"/>
                  </a:ext>
                </a:extLst>
              </p:cNvPr>
              <p:cNvSpPr txBox="1"/>
              <p:nvPr/>
            </p:nvSpPr>
            <p:spPr>
              <a:xfrm>
                <a:off x="8377547" y="3939692"/>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4</m:t>
                          </m:r>
                        </m:sub>
                      </m:sSub>
                    </m:oMath>
                  </m:oMathPara>
                </a14:m>
                <a:endParaRPr lang="en-US" dirty="0"/>
              </a:p>
            </p:txBody>
          </p:sp>
        </mc:Choice>
        <mc:Fallback xmlns="">
          <p:sp>
            <p:nvSpPr>
              <p:cNvPr id="14" name="TextBox 13">
                <a:extLst>
                  <a:ext uri="{FF2B5EF4-FFF2-40B4-BE49-F238E27FC236}">
                    <a16:creationId xmlns:a16="http://schemas.microsoft.com/office/drawing/2014/main" id="{8DD12463-D637-37E1-104A-19A8930B5B35}"/>
                  </a:ext>
                </a:extLst>
              </p:cNvPr>
              <p:cNvSpPr txBox="1">
                <a:spLocks noRot="1" noChangeAspect="1" noMove="1" noResize="1" noEditPoints="1" noAdjustHandles="1" noChangeArrowheads="1" noChangeShapeType="1" noTextEdit="1"/>
              </p:cNvSpPr>
              <p:nvPr/>
            </p:nvSpPr>
            <p:spPr>
              <a:xfrm>
                <a:off x="8377547" y="3939692"/>
                <a:ext cx="431649" cy="369332"/>
              </a:xfrm>
              <a:prstGeom prst="rect">
                <a:avLst/>
              </a:prstGeom>
              <a:blipFill>
                <a:blip r:embed="rId2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3200718E-3943-71C5-F2BE-F437251D712C}"/>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30DF74B-79C1-4CBB-9023-D851019B878E}"/>
              </a:ext>
            </a:extLst>
          </p:cNvPr>
          <p:cNvSpPr txBox="1"/>
          <p:nvPr/>
        </p:nvSpPr>
        <p:spPr>
          <a:xfrm>
            <a:off x="2620846" y="411862"/>
            <a:ext cx="4474488" cy="646331"/>
          </a:xfrm>
          <a:prstGeom prst="rect">
            <a:avLst/>
          </a:prstGeom>
          <a:noFill/>
        </p:spPr>
        <p:txBody>
          <a:bodyPr wrap="square" rtlCol="0">
            <a:spAutoFit/>
          </a:bodyPr>
          <a:lstStyle/>
          <a:p>
            <a:r>
              <a:rPr lang="en-US" dirty="0"/>
              <a:t>	</a:t>
            </a:r>
            <a:r>
              <a:rPr lang="en-US" b="1" dirty="0">
                <a:solidFill>
                  <a:schemeClr val="bg1"/>
                </a:solidFill>
              </a:rPr>
              <a:t>Convolutional Neural Network </a:t>
            </a:r>
          </a:p>
          <a:p>
            <a:endParaRPr lang="en-US" dirty="0"/>
          </a:p>
        </p:txBody>
      </p:sp>
    </p:spTree>
    <p:extLst>
      <p:ext uri="{BB962C8B-B14F-4D97-AF65-F5344CB8AC3E}">
        <p14:creationId xmlns:p14="http://schemas.microsoft.com/office/powerpoint/2010/main" val="284240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7CFEB-F6FD-D30C-9365-00A29E0AE4A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68DCC61-DAEC-9775-0483-7BC17735EA68}"/>
              </a:ext>
            </a:extLst>
          </p:cNvPr>
          <p:cNvSpPr txBox="1"/>
          <p:nvPr/>
        </p:nvSpPr>
        <p:spPr>
          <a:xfrm>
            <a:off x="1670024" y="3690145"/>
            <a:ext cx="4770118" cy="646331"/>
          </a:xfrm>
          <a:prstGeom prst="rect">
            <a:avLst/>
          </a:prstGeom>
          <a:noFill/>
        </p:spPr>
        <p:txBody>
          <a:bodyPr wrap="square" rtlCol="0">
            <a:spAutoFit/>
          </a:bodyPr>
          <a:lstStyle/>
          <a:p>
            <a:r>
              <a:rPr lang="en-US" dirty="0"/>
              <a:t>The forward pass of the convolutional layer </a:t>
            </a:r>
          </a:p>
          <a:p>
            <a:endParaRPr lang="en-US" dirty="0"/>
          </a:p>
        </p:txBody>
      </p:sp>
      <p:sp>
        <p:nvSpPr>
          <p:cNvPr id="32" name="Oval 31">
            <a:extLst>
              <a:ext uri="{FF2B5EF4-FFF2-40B4-BE49-F238E27FC236}">
                <a16:creationId xmlns:a16="http://schemas.microsoft.com/office/drawing/2014/main" id="{44732B6D-B9CF-89B1-7E35-C007F27C0405}"/>
              </a:ext>
            </a:extLst>
          </p:cNvPr>
          <p:cNvSpPr/>
          <p:nvPr/>
        </p:nvSpPr>
        <p:spPr>
          <a:xfrm>
            <a:off x="7837566" y="2298519"/>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5DE8DE59-4EE4-305F-355E-13F52AA35A46}"/>
              </a:ext>
            </a:extLst>
          </p:cNvPr>
          <p:cNvSpPr/>
          <p:nvPr/>
        </p:nvSpPr>
        <p:spPr>
          <a:xfrm>
            <a:off x="7837566" y="2908255"/>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D6F9125-53A5-EF5B-E2FE-763124C3E55D}"/>
              </a:ext>
            </a:extLst>
          </p:cNvPr>
          <p:cNvSpPr/>
          <p:nvPr/>
        </p:nvSpPr>
        <p:spPr>
          <a:xfrm>
            <a:off x="7843827" y="3521927"/>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39A4320-049D-91AD-4565-92FFFDA132AD}"/>
              </a:ext>
            </a:extLst>
          </p:cNvPr>
          <p:cNvSpPr/>
          <p:nvPr/>
        </p:nvSpPr>
        <p:spPr>
          <a:xfrm>
            <a:off x="7817526" y="4103784"/>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89977347-87A5-FFF5-439C-A18A6A7B9763}"/>
              </a:ext>
            </a:extLst>
          </p:cNvPr>
          <p:cNvSpPr/>
          <p:nvPr/>
        </p:nvSpPr>
        <p:spPr>
          <a:xfrm>
            <a:off x="7817526" y="4713520"/>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26356E1-60C4-4CDC-6F6F-19202829813E}"/>
              </a:ext>
            </a:extLst>
          </p:cNvPr>
          <p:cNvSpPr/>
          <p:nvPr/>
        </p:nvSpPr>
        <p:spPr>
          <a:xfrm>
            <a:off x="7823788" y="5327192"/>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9340201B-7CC2-7F9F-4401-36F67E9FF359}"/>
              </a:ext>
            </a:extLst>
          </p:cNvPr>
          <p:cNvSpPr/>
          <p:nvPr/>
        </p:nvSpPr>
        <p:spPr>
          <a:xfrm>
            <a:off x="7788381" y="1079825"/>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19ACEED0-DBA0-03D3-3985-F315327EF3AD}"/>
              </a:ext>
            </a:extLst>
          </p:cNvPr>
          <p:cNvSpPr/>
          <p:nvPr/>
        </p:nvSpPr>
        <p:spPr>
          <a:xfrm>
            <a:off x="7788381" y="1689561"/>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EEB659F9-81C3-FAE6-FFEA-B253F56758B1}"/>
              </a:ext>
            </a:extLst>
          </p:cNvPr>
          <p:cNvSpPr/>
          <p:nvPr/>
        </p:nvSpPr>
        <p:spPr>
          <a:xfrm>
            <a:off x="8932384" y="2303983"/>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B8F1363-4A0D-E920-2092-E3F7E68F562E}"/>
              </a:ext>
            </a:extLst>
          </p:cNvPr>
          <p:cNvSpPr/>
          <p:nvPr/>
        </p:nvSpPr>
        <p:spPr>
          <a:xfrm>
            <a:off x="8932384" y="2913718"/>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EBF58CE-E53E-57B3-03BA-2FD7677F11C0}"/>
              </a:ext>
            </a:extLst>
          </p:cNvPr>
          <p:cNvSpPr/>
          <p:nvPr/>
        </p:nvSpPr>
        <p:spPr>
          <a:xfrm>
            <a:off x="8938646" y="3527391"/>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0759517E-9EE6-2607-E5BC-279F7082C603}"/>
              </a:ext>
            </a:extLst>
          </p:cNvPr>
          <p:cNvSpPr/>
          <p:nvPr/>
        </p:nvSpPr>
        <p:spPr>
          <a:xfrm>
            <a:off x="8912344" y="4109248"/>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6A0BE7C4-EB0D-4F7C-4303-4E7B466D48ED}"/>
              </a:ext>
            </a:extLst>
          </p:cNvPr>
          <p:cNvCxnSpPr>
            <a:cxnSpLocks/>
            <a:stCxn id="45" idx="6"/>
            <a:endCxn id="57" idx="2"/>
          </p:cNvCxnSpPr>
          <p:nvPr/>
        </p:nvCxnSpPr>
        <p:spPr>
          <a:xfrm flipV="1">
            <a:off x="8240584" y="3739848"/>
            <a:ext cx="698062" cy="1799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E3E14D-448D-C2A9-0F1B-B9CA99FFB2C2}"/>
              </a:ext>
            </a:extLst>
          </p:cNvPr>
          <p:cNvCxnSpPr>
            <a:cxnSpLocks/>
            <a:stCxn id="44" idx="6"/>
            <a:endCxn id="57" idx="2"/>
          </p:cNvCxnSpPr>
          <p:nvPr/>
        </p:nvCxnSpPr>
        <p:spPr>
          <a:xfrm flipV="1">
            <a:off x="8234322" y="3739848"/>
            <a:ext cx="704324" cy="1186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B20488-BD76-8099-5E4A-9AFD89A7ADE8}"/>
              </a:ext>
            </a:extLst>
          </p:cNvPr>
          <p:cNvCxnSpPr>
            <a:cxnSpLocks/>
            <a:stCxn id="34" idx="6"/>
            <a:endCxn id="57" idx="2"/>
          </p:cNvCxnSpPr>
          <p:nvPr/>
        </p:nvCxnSpPr>
        <p:spPr>
          <a:xfrm>
            <a:off x="8260624" y="3734384"/>
            <a:ext cx="678022" cy="54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0D0031-78C9-5BD7-471E-8E922E025C89}"/>
              </a:ext>
            </a:extLst>
          </p:cNvPr>
          <p:cNvCxnSpPr>
            <a:cxnSpLocks/>
            <a:stCxn id="33" idx="6"/>
            <a:endCxn id="57" idx="2"/>
          </p:cNvCxnSpPr>
          <p:nvPr/>
        </p:nvCxnSpPr>
        <p:spPr>
          <a:xfrm>
            <a:off x="8254362" y="3120712"/>
            <a:ext cx="684284" cy="6191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7D8EA8B-7783-BCEC-8F63-4882E6BB601F}"/>
              </a:ext>
            </a:extLst>
          </p:cNvPr>
          <p:cNvSpPr/>
          <p:nvPr/>
        </p:nvSpPr>
        <p:spPr>
          <a:xfrm>
            <a:off x="7848836" y="5970087"/>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3329947780"/>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6503171"/>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5</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6</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76737"/>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7</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8</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9</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1223720"/>
                      </a:ext>
                    </a:extLst>
                  </a:tr>
                </a:tbl>
              </a:graphicData>
            </a:graphic>
          </p:graphicFrame>
        </mc:Choice>
        <mc:Fallback xmlns="">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3329947780"/>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1" r="-184337"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1" r="-104000"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1" r="-2632" b="-206122"/>
                          </a:stretch>
                        </a:blipFill>
                      </a:tcPr>
                    </a:tc>
                    <a:extLst>
                      <a:ext uri="{0D108BD9-81ED-4DB2-BD59-A6C34878D82A}">
                        <a16:rowId xmlns:a16="http://schemas.microsoft.com/office/drawing/2014/main" val="2176503171"/>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100000" r="-184337"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100000" r="-104000"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100000" r="-2632" b="-102000"/>
                          </a:stretch>
                        </a:blipFill>
                      </a:tcPr>
                    </a:tc>
                    <a:extLst>
                      <a:ext uri="{0D108BD9-81ED-4DB2-BD59-A6C34878D82A}">
                        <a16:rowId xmlns:a16="http://schemas.microsoft.com/office/drawing/2014/main" val="1000276737"/>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082" r="-184337"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082" r="-104000"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082" r="-2632" b="-4082"/>
                          </a:stretch>
                        </a:blipFill>
                      </a:tcPr>
                    </a:tc>
                    <a:extLst>
                      <a:ext uri="{0D108BD9-81ED-4DB2-BD59-A6C34878D82A}">
                        <a16:rowId xmlns:a16="http://schemas.microsoft.com/office/drawing/2014/main" val="13312237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2000" r="-93976" b="-104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2000" r="-2632" b="-104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104082" r="-93976" b="-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104082" r="-2632" b="-612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3568675059"/>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m:rPr>
                                        <m:sty m:val="p"/>
                                      </m:rPr>
                                      <a:rPr lang="en-US" sz="1600" b="0" i="0" kern="100" smtClean="0">
                                        <a:solidFill>
                                          <a:schemeClr val="tx1"/>
                                        </a:solidFill>
                                        <a:effectLst/>
                                        <a:latin typeface="Cambria Math" panose="02040503050406030204" pitchFamily="18" charset="0"/>
                                      </a:rPr>
                                      <m:t>y</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3568675059"/>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2000" r="-93976"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2000" r="-4000" b="-102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104082" r="-93976"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104082" r="-4000" b="-408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DD5601-BDFA-A152-51C8-4073D3AAA7A6}"/>
                  </a:ext>
                </a:extLst>
              </p:cNvPr>
              <p:cNvSpPr txBox="1"/>
              <p:nvPr/>
            </p:nvSpPr>
            <p:spPr>
              <a:xfrm>
                <a:off x="3414857" y="2633948"/>
                <a:ext cx="4316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38DD5601-BDFA-A152-51C8-4073D3AAA7A6}"/>
                  </a:ext>
                </a:extLst>
              </p:cNvPr>
              <p:cNvSpPr txBox="1">
                <a:spLocks noRot="1" noChangeAspect="1" noMove="1" noResize="1" noEditPoints="1" noAdjustHandles="1" noChangeArrowheads="1" noChangeShapeType="1" noTextEdit="1"/>
              </p:cNvSpPr>
              <p:nvPr/>
            </p:nvSpPr>
            <p:spPr>
              <a:xfrm>
                <a:off x="3414857" y="2633948"/>
                <a:ext cx="431649" cy="461665"/>
              </a:xfrm>
              <a:prstGeom prst="rect">
                <a:avLst/>
              </a:prstGeom>
              <a:blipFill>
                <a:blip r:embed="rId6"/>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477EBA4F-6405-B593-C168-88E4C02B2E34}"/>
              </a:ext>
            </a:extLst>
          </p:cNvPr>
          <p:cNvSpPr txBox="1"/>
          <p:nvPr/>
        </p:nvSpPr>
        <p:spPr>
          <a:xfrm>
            <a:off x="5132108" y="2626089"/>
            <a:ext cx="431649" cy="461665"/>
          </a:xfrm>
          <a:prstGeom prst="rect">
            <a:avLst/>
          </a:prstGeom>
          <a:noFill/>
        </p:spPr>
        <p:txBody>
          <a:bodyPr wrap="square">
            <a:spAutoFit/>
          </a:bodyPr>
          <a:lstStyle/>
          <a:p>
            <a:r>
              <a:rPr lang="en-US" sz="2400" dirty="0"/>
              <a:t>=</a:t>
            </a:r>
          </a:p>
        </p:txBody>
      </p:sp>
      <p:sp>
        <p:nvSpPr>
          <p:cNvPr id="69" name="TextBox 68">
            <a:extLst>
              <a:ext uri="{FF2B5EF4-FFF2-40B4-BE49-F238E27FC236}">
                <a16:creationId xmlns:a16="http://schemas.microsoft.com/office/drawing/2014/main" id="{BF442107-7A29-474F-27C5-D1D918BACDC3}"/>
              </a:ext>
            </a:extLst>
          </p:cNvPr>
          <p:cNvSpPr txBox="1"/>
          <p:nvPr/>
        </p:nvSpPr>
        <p:spPr>
          <a:xfrm>
            <a:off x="1713987" y="1864199"/>
            <a:ext cx="1490904" cy="369332"/>
          </a:xfrm>
          <a:prstGeom prst="rect">
            <a:avLst/>
          </a:prstGeom>
          <a:noFill/>
        </p:spPr>
        <p:txBody>
          <a:bodyPr wrap="square" rtlCol="0">
            <a:spAutoFit/>
          </a:bodyPr>
          <a:lstStyle/>
          <a:p>
            <a:r>
              <a:rPr lang="en-US" dirty="0"/>
              <a:t>Input Image</a:t>
            </a:r>
          </a:p>
        </p:txBody>
      </p:sp>
      <p:sp>
        <p:nvSpPr>
          <p:cNvPr id="72" name="TextBox 71">
            <a:extLst>
              <a:ext uri="{FF2B5EF4-FFF2-40B4-BE49-F238E27FC236}">
                <a16:creationId xmlns:a16="http://schemas.microsoft.com/office/drawing/2014/main" id="{F99DA264-EFC0-C045-6592-BA60D22B87FE}"/>
              </a:ext>
            </a:extLst>
          </p:cNvPr>
          <p:cNvSpPr txBox="1"/>
          <p:nvPr/>
        </p:nvSpPr>
        <p:spPr>
          <a:xfrm>
            <a:off x="3959134" y="1875194"/>
            <a:ext cx="1286017" cy="369332"/>
          </a:xfrm>
          <a:prstGeom prst="rect">
            <a:avLst/>
          </a:prstGeom>
          <a:noFill/>
        </p:spPr>
        <p:txBody>
          <a:bodyPr wrap="square" rtlCol="0">
            <a:spAutoFit/>
          </a:bodyPr>
          <a:lstStyle/>
          <a:p>
            <a:r>
              <a:rPr lang="en-US" dirty="0"/>
              <a:t>Kernel</a:t>
            </a:r>
          </a:p>
        </p:txBody>
      </p:sp>
      <p:sp>
        <p:nvSpPr>
          <p:cNvPr id="73" name="TextBox 72">
            <a:extLst>
              <a:ext uri="{FF2B5EF4-FFF2-40B4-BE49-F238E27FC236}">
                <a16:creationId xmlns:a16="http://schemas.microsoft.com/office/drawing/2014/main" id="{270F18D0-9035-9BF4-B212-81C6CC0E0B26}"/>
              </a:ext>
            </a:extLst>
          </p:cNvPr>
          <p:cNvSpPr txBox="1"/>
          <p:nvPr/>
        </p:nvSpPr>
        <p:spPr>
          <a:xfrm>
            <a:off x="5582115" y="1848481"/>
            <a:ext cx="1513219" cy="369332"/>
          </a:xfrm>
          <a:prstGeom prst="rect">
            <a:avLst/>
          </a:prstGeom>
          <a:noFill/>
        </p:spPr>
        <p:txBody>
          <a:bodyPr wrap="square" rtlCol="0">
            <a:spAutoFit/>
          </a:bodyPr>
          <a:lstStyle/>
          <a:p>
            <a:r>
              <a:rPr lang="en-US" dirty="0"/>
              <a:t>Feature Map</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79980A2-959C-8985-A1DB-28C430228473}"/>
                  </a:ext>
                </a:extLst>
              </p:cNvPr>
              <p:cNvSpPr txBox="1"/>
              <p:nvPr/>
            </p:nvSpPr>
            <p:spPr>
              <a:xfrm>
                <a:off x="7814950" y="1079036"/>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3" name="TextBox 52">
                <a:extLst>
                  <a:ext uri="{FF2B5EF4-FFF2-40B4-BE49-F238E27FC236}">
                    <a16:creationId xmlns:a16="http://schemas.microsoft.com/office/drawing/2014/main" id="{679980A2-959C-8985-A1DB-28C430228473}"/>
                  </a:ext>
                </a:extLst>
              </p:cNvPr>
              <p:cNvSpPr txBox="1">
                <a:spLocks noRot="1" noChangeAspect="1" noMove="1" noResize="1" noEditPoints="1" noAdjustHandles="1" noChangeArrowheads="1" noChangeShapeType="1" noTextEdit="1"/>
              </p:cNvSpPr>
              <p:nvPr/>
            </p:nvSpPr>
            <p:spPr>
              <a:xfrm>
                <a:off x="7814950" y="1079036"/>
                <a:ext cx="259557" cy="369332"/>
              </a:xfrm>
              <a:prstGeom prst="rect">
                <a:avLst/>
              </a:prstGeom>
              <a:blipFill>
                <a:blip r:embed="rId7"/>
                <a:stretch>
                  <a:fillRect r="-372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252597-6EDA-4DC8-8D6B-D8078ABD7A0F}"/>
                  </a:ext>
                </a:extLst>
              </p:cNvPr>
              <p:cNvSpPr txBox="1"/>
              <p:nvPr/>
            </p:nvSpPr>
            <p:spPr>
              <a:xfrm>
                <a:off x="7860768" y="230137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5" name="TextBox 34">
                <a:extLst>
                  <a:ext uri="{FF2B5EF4-FFF2-40B4-BE49-F238E27FC236}">
                    <a16:creationId xmlns:a16="http://schemas.microsoft.com/office/drawing/2014/main" id="{FC252597-6EDA-4DC8-8D6B-D8078ABD7A0F}"/>
                  </a:ext>
                </a:extLst>
              </p:cNvPr>
              <p:cNvSpPr txBox="1">
                <a:spLocks noRot="1" noChangeAspect="1" noMove="1" noResize="1" noEditPoints="1" noAdjustHandles="1" noChangeArrowheads="1" noChangeShapeType="1" noTextEdit="1"/>
              </p:cNvSpPr>
              <p:nvPr/>
            </p:nvSpPr>
            <p:spPr>
              <a:xfrm>
                <a:off x="7860768" y="2301374"/>
                <a:ext cx="259557" cy="369332"/>
              </a:xfrm>
              <a:prstGeom prst="rect">
                <a:avLst/>
              </a:prstGeom>
              <a:blipFill>
                <a:blip r:embed="rId8"/>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C1DD8E4-B282-3C96-2920-F0CEF09F388A}"/>
                  </a:ext>
                </a:extLst>
              </p:cNvPr>
              <p:cNvSpPr txBox="1"/>
              <p:nvPr/>
            </p:nvSpPr>
            <p:spPr>
              <a:xfrm>
                <a:off x="7842774" y="291880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6" name="TextBox 35">
                <a:extLst>
                  <a:ext uri="{FF2B5EF4-FFF2-40B4-BE49-F238E27FC236}">
                    <a16:creationId xmlns:a16="http://schemas.microsoft.com/office/drawing/2014/main" id="{7C1DD8E4-B282-3C96-2920-F0CEF09F388A}"/>
                  </a:ext>
                </a:extLst>
              </p:cNvPr>
              <p:cNvSpPr txBox="1">
                <a:spLocks noRot="1" noChangeAspect="1" noMove="1" noResize="1" noEditPoints="1" noAdjustHandles="1" noChangeArrowheads="1" noChangeShapeType="1" noTextEdit="1"/>
              </p:cNvSpPr>
              <p:nvPr/>
            </p:nvSpPr>
            <p:spPr>
              <a:xfrm>
                <a:off x="7842774" y="2918808"/>
                <a:ext cx="259557" cy="369332"/>
              </a:xfrm>
              <a:prstGeom prst="rect">
                <a:avLst/>
              </a:prstGeom>
              <a:blipFill>
                <a:blip r:embed="rId9"/>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79D7251-73E5-0325-FCE7-8CE96E34FD18}"/>
                  </a:ext>
                </a:extLst>
              </p:cNvPr>
              <p:cNvSpPr txBox="1"/>
              <p:nvPr/>
            </p:nvSpPr>
            <p:spPr>
              <a:xfrm>
                <a:off x="7847060" y="410394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6</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6" name="TextBox 45">
                <a:extLst>
                  <a:ext uri="{FF2B5EF4-FFF2-40B4-BE49-F238E27FC236}">
                    <a16:creationId xmlns:a16="http://schemas.microsoft.com/office/drawing/2014/main" id="{879D7251-73E5-0325-FCE7-8CE96E34FD18}"/>
                  </a:ext>
                </a:extLst>
              </p:cNvPr>
              <p:cNvSpPr txBox="1">
                <a:spLocks noRot="1" noChangeAspect="1" noMove="1" noResize="1" noEditPoints="1" noAdjustHandles="1" noChangeArrowheads="1" noChangeShapeType="1" noTextEdit="1"/>
              </p:cNvSpPr>
              <p:nvPr/>
            </p:nvSpPr>
            <p:spPr>
              <a:xfrm>
                <a:off x="7847060" y="4103947"/>
                <a:ext cx="259557" cy="369332"/>
              </a:xfrm>
              <a:prstGeom prst="rect">
                <a:avLst/>
              </a:prstGeom>
              <a:blipFill>
                <a:blip r:embed="rId10"/>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E1BFDF9-0B40-D26E-BD5E-864FD97A5C6D}"/>
                  </a:ext>
                </a:extLst>
              </p:cNvPr>
              <p:cNvSpPr txBox="1"/>
              <p:nvPr/>
            </p:nvSpPr>
            <p:spPr>
              <a:xfrm>
                <a:off x="7850392" y="471635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7</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7" name="TextBox 46">
                <a:extLst>
                  <a:ext uri="{FF2B5EF4-FFF2-40B4-BE49-F238E27FC236}">
                    <a16:creationId xmlns:a16="http://schemas.microsoft.com/office/drawing/2014/main" id="{6E1BFDF9-0B40-D26E-BD5E-864FD97A5C6D}"/>
                  </a:ext>
                </a:extLst>
              </p:cNvPr>
              <p:cNvSpPr txBox="1">
                <a:spLocks noRot="1" noChangeAspect="1" noMove="1" noResize="1" noEditPoints="1" noAdjustHandles="1" noChangeArrowheads="1" noChangeShapeType="1" noTextEdit="1"/>
              </p:cNvSpPr>
              <p:nvPr/>
            </p:nvSpPr>
            <p:spPr>
              <a:xfrm>
                <a:off x="7850392" y="4716351"/>
                <a:ext cx="259557" cy="369332"/>
              </a:xfrm>
              <a:prstGeom prst="rect">
                <a:avLst/>
              </a:prstGeom>
              <a:blipFill>
                <a:blip r:embed="rId11"/>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36DCEF9-6185-5D0B-E488-ADCDDC74F5B5}"/>
                  </a:ext>
                </a:extLst>
              </p:cNvPr>
              <p:cNvSpPr txBox="1"/>
              <p:nvPr/>
            </p:nvSpPr>
            <p:spPr>
              <a:xfrm>
                <a:off x="7855472" y="531123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8</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8" name="TextBox 47">
                <a:extLst>
                  <a:ext uri="{FF2B5EF4-FFF2-40B4-BE49-F238E27FC236}">
                    <a16:creationId xmlns:a16="http://schemas.microsoft.com/office/drawing/2014/main" id="{C36DCEF9-6185-5D0B-E488-ADCDDC74F5B5}"/>
                  </a:ext>
                </a:extLst>
              </p:cNvPr>
              <p:cNvSpPr txBox="1">
                <a:spLocks noRot="1" noChangeAspect="1" noMove="1" noResize="1" noEditPoints="1" noAdjustHandles="1" noChangeArrowheads="1" noChangeShapeType="1" noTextEdit="1"/>
              </p:cNvSpPr>
              <p:nvPr/>
            </p:nvSpPr>
            <p:spPr>
              <a:xfrm>
                <a:off x="7855472" y="5311239"/>
                <a:ext cx="259557" cy="369332"/>
              </a:xfrm>
              <a:prstGeom prst="rect">
                <a:avLst/>
              </a:prstGeom>
              <a:blipFill>
                <a:blip r:embed="rId12"/>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E351102-4120-5BAD-08CA-971B05E92AF0}"/>
                  </a:ext>
                </a:extLst>
              </p:cNvPr>
              <p:cNvSpPr txBox="1"/>
              <p:nvPr/>
            </p:nvSpPr>
            <p:spPr>
              <a:xfrm>
                <a:off x="7806060" y="168329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4" name="TextBox 53">
                <a:extLst>
                  <a:ext uri="{FF2B5EF4-FFF2-40B4-BE49-F238E27FC236}">
                    <a16:creationId xmlns:a16="http://schemas.microsoft.com/office/drawing/2014/main" id="{4E351102-4120-5BAD-08CA-971B05E92AF0}"/>
                  </a:ext>
                </a:extLst>
              </p:cNvPr>
              <p:cNvSpPr txBox="1">
                <a:spLocks noRot="1" noChangeAspect="1" noMove="1" noResize="1" noEditPoints="1" noAdjustHandles="1" noChangeArrowheads="1" noChangeShapeType="1" noTextEdit="1"/>
              </p:cNvSpPr>
              <p:nvPr/>
            </p:nvSpPr>
            <p:spPr>
              <a:xfrm>
                <a:off x="7806060" y="1683292"/>
                <a:ext cx="259557" cy="369332"/>
              </a:xfrm>
              <a:prstGeom prst="rect">
                <a:avLst/>
              </a:prstGeom>
              <a:blipFill>
                <a:blip r:embed="rId13"/>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24EC9CC-F6CC-8B56-BC1D-E9EE227863DF}"/>
                  </a:ext>
                </a:extLst>
              </p:cNvPr>
              <p:cNvSpPr txBox="1"/>
              <p:nvPr/>
            </p:nvSpPr>
            <p:spPr>
              <a:xfrm>
                <a:off x="8970880" y="230608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8" name="TextBox 57">
                <a:extLst>
                  <a:ext uri="{FF2B5EF4-FFF2-40B4-BE49-F238E27FC236}">
                    <a16:creationId xmlns:a16="http://schemas.microsoft.com/office/drawing/2014/main" id="{324EC9CC-F6CC-8B56-BC1D-E9EE227863DF}"/>
                  </a:ext>
                </a:extLst>
              </p:cNvPr>
              <p:cNvSpPr txBox="1">
                <a:spLocks noRot="1" noChangeAspect="1" noMove="1" noResize="1" noEditPoints="1" noAdjustHandles="1" noChangeArrowheads="1" noChangeShapeType="1" noTextEdit="1"/>
              </p:cNvSpPr>
              <p:nvPr/>
            </p:nvSpPr>
            <p:spPr>
              <a:xfrm>
                <a:off x="8970880" y="2306089"/>
                <a:ext cx="259557" cy="369332"/>
              </a:xfrm>
              <a:prstGeom prst="rect">
                <a:avLst/>
              </a:prstGeom>
              <a:blipFill>
                <a:blip r:embed="rId14"/>
                <a:stretch>
                  <a:fillRect r="-40476"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F46C7B6-25FC-7582-AE17-6C2AF1216683}"/>
                  </a:ext>
                </a:extLst>
              </p:cNvPr>
              <p:cNvSpPr txBox="1"/>
              <p:nvPr/>
            </p:nvSpPr>
            <p:spPr>
              <a:xfrm>
                <a:off x="8949290" y="293981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9" name="TextBox 58">
                <a:extLst>
                  <a:ext uri="{FF2B5EF4-FFF2-40B4-BE49-F238E27FC236}">
                    <a16:creationId xmlns:a16="http://schemas.microsoft.com/office/drawing/2014/main" id="{0F46C7B6-25FC-7582-AE17-6C2AF1216683}"/>
                  </a:ext>
                </a:extLst>
              </p:cNvPr>
              <p:cNvSpPr txBox="1">
                <a:spLocks noRot="1" noChangeAspect="1" noMove="1" noResize="1" noEditPoints="1" noAdjustHandles="1" noChangeArrowheads="1" noChangeShapeType="1" noTextEdit="1"/>
              </p:cNvSpPr>
              <p:nvPr/>
            </p:nvSpPr>
            <p:spPr>
              <a:xfrm>
                <a:off x="8949290" y="2939819"/>
                <a:ext cx="259557" cy="369332"/>
              </a:xfrm>
              <a:prstGeom prst="rect">
                <a:avLst/>
              </a:prstGeom>
              <a:blipFill>
                <a:blip r:embed="rId15"/>
                <a:stretch>
                  <a:fillRect r="-4186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2FF67C6-CFC9-8022-A94C-5D524FA0366F}"/>
                  </a:ext>
                </a:extLst>
              </p:cNvPr>
              <p:cNvSpPr txBox="1"/>
              <p:nvPr/>
            </p:nvSpPr>
            <p:spPr>
              <a:xfrm>
                <a:off x="8967070" y="351385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0" name="TextBox 59">
                <a:extLst>
                  <a:ext uri="{FF2B5EF4-FFF2-40B4-BE49-F238E27FC236}">
                    <a16:creationId xmlns:a16="http://schemas.microsoft.com/office/drawing/2014/main" id="{E2FF67C6-CFC9-8022-A94C-5D524FA0366F}"/>
                  </a:ext>
                </a:extLst>
              </p:cNvPr>
              <p:cNvSpPr txBox="1">
                <a:spLocks noRot="1" noChangeAspect="1" noMove="1" noResize="1" noEditPoints="1" noAdjustHandles="1" noChangeArrowheads="1" noChangeShapeType="1" noTextEdit="1"/>
              </p:cNvSpPr>
              <p:nvPr/>
            </p:nvSpPr>
            <p:spPr>
              <a:xfrm>
                <a:off x="8967070" y="3513859"/>
                <a:ext cx="259557" cy="369332"/>
              </a:xfrm>
              <a:prstGeom prst="rect">
                <a:avLst/>
              </a:prstGeom>
              <a:blipFill>
                <a:blip r:embed="rId16"/>
                <a:stretch>
                  <a:fillRect r="-3953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BCDD5B7-12D1-0320-FCC0-A907132DE2C1}"/>
                  </a:ext>
                </a:extLst>
              </p:cNvPr>
              <p:cNvSpPr txBox="1"/>
              <p:nvPr/>
            </p:nvSpPr>
            <p:spPr>
              <a:xfrm>
                <a:off x="8940398" y="409955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2" name="TextBox 61">
                <a:extLst>
                  <a:ext uri="{FF2B5EF4-FFF2-40B4-BE49-F238E27FC236}">
                    <a16:creationId xmlns:a16="http://schemas.microsoft.com/office/drawing/2014/main" id="{2BCDD5B7-12D1-0320-FCC0-A907132DE2C1}"/>
                  </a:ext>
                </a:extLst>
              </p:cNvPr>
              <p:cNvSpPr txBox="1">
                <a:spLocks noRot="1" noChangeAspect="1" noMove="1" noResize="1" noEditPoints="1" noAdjustHandles="1" noChangeArrowheads="1" noChangeShapeType="1" noTextEdit="1"/>
              </p:cNvSpPr>
              <p:nvPr/>
            </p:nvSpPr>
            <p:spPr>
              <a:xfrm>
                <a:off x="8940398" y="4099558"/>
                <a:ext cx="259557" cy="369332"/>
              </a:xfrm>
              <a:prstGeom prst="rect">
                <a:avLst/>
              </a:prstGeom>
              <a:blipFill>
                <a:blip r:embed="rId17"/>
                <a:stretch>
                  <a:fillRect r="-3809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806C570-742E-4C2F-8204-3D1010F26043}"/>
                  </a:ext>
                </a:extLst>
              </p:cNvPr>
              <p:cNvSpPr txBox="1"/>
              <p:nvPr/>
            </p:nvSpPr>
            <p:spPr>
              <a:xfrm>
                <a:off x="7880873" y="351362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3" name="TextBox 62">
                <a:extLst>
                  <a:ext uri="{FF2B5EF4-FFF2-40B4-BE49-F238E27FC236}">
                    <a16:creationId xmlns:a16="http://schemas.microsoft.com/office/drawing/2014/main" id="{0806C570-742E-4C2F-8204-3D1010F26043}"/>
                  </a:ext>
                </a:extLst>
              </p:cNvPr>
              <p:cNvSpPr txBox="1">
                <a:spLocks noRot="1" noChangeAspect="1" noMove="1" noResize="1" noEditPoints="1" noAdjustHandles="1" noChangeArrowheads="1" noChangeShapeType="1" noTextEdit="1"/>
              </p:cNvSpPr>
              <p:nvPr/>
            </p:nvSpPr>
            <p:spPr>
              <a:xfrm>
                <a:off x="7880873" y="3513623"/>
                <a:ext cx="259557" cy="369332"/>
              </a:xfrm>
              <a:prstGeom prst="rect">
                <a:avLst/>
              </a:prstGeom>
              <a:blipFill>
                <a:blip r:embed="rId18"/>
                <a:stretch>
                  <a:fillRect r="-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79131909-E8D7-992A-4501-B608FF884EE7}"/>
                  </a:ext>
                </a:extLst>
              </p:cNvPr>
              <p:cNvSpPr txBox="1"/>
              <p:nvPr/>
            </p:nvSpPr>
            <p:spPr>
              <a:xfrm>
                <a:off x="7854994" y="597211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9</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152" name="TextBox 151">
                <a:extLst>
                  <a:ext uri="{FF2B5EF4-FFF2-40B4-BE49-F238E27FC236}">
                    <a16:creationId xmlns:a16="http://schemas.microsoft.com/office/drawing/2014/main" id="{79131909-E8D7-992A-4501-B608FF884EE7}"/>
                  </a:ext>
                </a:extLst>
              </p:cNvPr>
              <p:cNvSpPr txBox="1">
                <a:spLocks noRot="1" noChangeAspect="1" noMove="1" noResize="1" noEditPoints="1" noAdjustHandles="1" noChangeArrowheads="1" noChangeShapeType="1" noTextEdit="1"/>
              </p:cNvSpPr>
              <p:nvPr/>
            </p:nvSpPr>
            <p:spPr>
              <a:xfrm>
                <a:off x="7854994" y="5972117"/>
                <a:ext cx="259557" cy="369332"/>
              </a:xfrm>
              <a:prstGeom prst="rect">
                <a:avLst/>
              </a:prstGeom>
              <a:blipFill>
                <a:blip r:embed="rId19"/>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384B472-E2F8-2D4F-98FB-7045E32279A9}"/>
                  </a:ext>
                </a:extLst>
              </p:cNvPr>
              <p:cNvSpPr txBox="1"/>
              <p:nvPr/>
            </p:nvSpPr>
            <p:spPr>
              <a:xfrm>
                <a:off x="2411076" y="3997616"/>
                <a:ext cx="3746500" cy="369332"/>
              </a:xfrm>
              <a:prstGeom prst="rect">
                <a:avLst/>
              </a:prstGeom>
              <a:noFill/>
            </p:spPr>
            <p:txBody>
              <a:bodyPr wrap="square">
                <a:spAutoFit/>
              </a:bodyPr>
              <a:lstStyle/>
              <a:p>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3</m:t>
                        </m:r>
                      </m:sub>
                    </m:sSub>
                  </m:oMath>
                </a14:m>
                <a:r>
                  <a:rPr lang="en-US" dirty="0"/>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i="1" kern="100"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4</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2</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7</m:t>
                        </m:r>
                      </m:sub>
                    </m:sSub>
                  </m:oMath>
                </a14:m>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4</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8</m:t>
                        </m:r>
                      </m:sub>
                    </m:sSub>
                  </m:oMath>
                </a14:m>
                <a:endParaRPr lang="en-US" dirty="0"/>
              </a:p>
            </p:txBody>
          </p:sp>
        </mc:Choice>
        <mc:Fallback xmlns="">
          <p:sp>
            <p:nvSpPr>
              <p:cNvPr id="3" name="TextBox 2">
                <a:extLst>
                  <a:ext uri="{FF2B5EF4-FFF2-40B4-BE49-F238E27FC236}">
                    <a16:creationId xmlns:a16="http://schemas.microsoft.com/office/drawing/2014/main" id="{6384B472-E2F8-2D4F-98FB-7045E32279A9}"/>
                  </a:ext>
                </a:extLst>
              </p:cNvPr>
              <p:cNvSpPr txBox="1">
                <a:spLocks noRot="1" noChangeAspect="1" noMove="1" noResize="1" noEditPoints="1" noAdjustHandles="1" noChangeArrowheads="1" noChangeShapeType="1" noTextEdit="1"/>
              </p:cNvSpPr>
              <p:nvPr/>
            </p:nvSpPr>
            <p:spPr>
              <a:xfrm>
                <a:off x="2411076" y="3997616"/>
                <a:ext cx="3746500" cy="369332"/>
              </a:xfrm>
              <a:prstGeom prst="rect">
                <a:avLst/>
              </a:prstGeom>
              <a:blipFill>
                <a:blip r:embed="rId2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2F5FCC-983C-BD76-A887-226F0551D5ED}"/>
                  </a:ext>
                </a:extLst>
              </p:cNvPr>
              <p:cNvSpPr txBox="1"/>
              <p:nvPr/>
            </p:nvSpPr>
            <p:spPr>
              <a:xfrm>
                <a:off x="8377548" y="3018850"/>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kern="100">
                              <a:solidFill>
                                <a:schemeClr val="tx1"/>
                              </a:solidFill>
                              <a:effectLst/>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2D2F5FCC-983C-BD76-A887-226F0551D5ED}"/>
                  </a:ext>
                </a:extLst>
              </p:cNvPr>
              <p:cNvSpPr txBox="1">
                <a:spLocks noRot="1" noChangeAspect="1" noMove="1" noResize="1" noEditPoints="1" noAdjustHandles="1" noChangeArrowheads="1" noChangeShapeType="1" noTextEdit="1"/>
              </p:cNvSpPr>
              <p:nvPr/>
            </p:nvSpPr>
            <p:spPr>
              <a:xfrm>
                <a:off x="8377548" y="3018850"/>
                <a:ext cx="43164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71605A-9475-2AC5-5D93-E1ABBE0172D7}"/>
                  </a:ext>
                </a:extLst>
              </p:cNvPr>
              <p:cNvSpPr txBox="1"/>
              <p:nvPr/>
            </p:nvSpPr>
            <p:spPr>
              <a:xfrm>
                <a:off x="8375395" y="3641333"/>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B571605A-9475-2AC5-5D93-E1ABBE0172D7}"/>
                  </a:ext>
                </a:extLst>
              </p:cNvPr>
              <p:cNvSpPr txBox="1">
                <a:spLocks noRot="1" noChangeAspect="1" noMove="1" noResize="1" noEditPoints="1" noAdjustHandles="1" noChangeArrowheads="1" noChangeShapeType="1" noTextEdit="1"/>
              </p:cNvSpPr>
              <p:nvPr/>
            </p:nvSpPr>
            <p:spPr>
              <a:xfrm>
                <a:off x="8375395" y="3641333"/>
                <a:ext cx="431649"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D61F66-93C9-6BC0-1AD4-0455718FE27C}"/>
                  </a:ext>
                </a:extLst>
              </p:cNvPr>
              <p:cNvSpPr txBox="1"/>
              <p:nvPr/>
            </p:nvSpPr>
            <p:spPr>
              <a:xfrm>
                <a:off x="8218708" y="4057744"/>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3</m:t>
                          </m:r>
                        </m:sub>
                      </m:sSub>
                    </m:oMath>
                  </m:oMathPara>
                </a14:m>
                <a:endParaRPr lang="en-US" dirty="0"/>
              </a:p>
            </p:txBody>
          </p:sp>
        </mc:Choice>
        <mc:Fallback xmlns="">
          <p:sp>
            <p:nvSpPr>
              <p:cNvPr id="8" name="TextBox 7">
                <a:extLst>
                  <a:ext uri="{FF2B5EF4-FFF2-40B4-BE49-F238E27FC236}">
                    <a16:creationId xmlns:a16="http://schemas.microsoft.com/office/drawing/2014/main" id="{CFD61F66-93C9-6BC0-1AD4-0455718FE27C}"/>
                  </a:ext>
                </a:extLst>
              </p:cNvPr>
              <p:cNvSpPr txBox="1">
                <a:spLocks noRot="1" noChangeAspect="1" noMove="1" noResize="1" noEditPoints="1" noAdjustHandles="1" noChangeArrowheads="1" noChangeShapeType="1" noTextEdit="1"/>
              </p:cNvSpPr>
              <p:nvPr/>
            </p:nvSpPr>
            <p:spPr>
              <a:xfrm>
                <a:off x="8218708" y="4057744"/>
                <a:ext cx="43164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909C98-2B26-0EFE-A7E1-3EEAAE60D740}"/>
                  </a:ext>
                </a:extLst>
              </p:cNvPr>
              <p:cNvSpPr txBox="1"/>
              <p:nvPr/>
            </p:nvSpPr>
            <p:spPr>
              <a:xfrm>
                <a:off x="8422625" y="4809013"/>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4</m:t>
                          </m:r>
                        </m:sub>
                      </m:sSub>
                    </m:oMath>
                  </m:oMathPara>
                </a14:m>
                <a:endParaRPr lang="en-US" dirty="0"/>
              </a:p>
            </p:txBody>
          </p:sp>
        </mc:Choice>
        <mc:Fallback xmlns="">
          <p:sp>
            <p:nvSpPr>
              <p:cNvPr id="9" name="TextBox 8">
                <a:extLst>
                  <a:ext uri="{FF2B5EF4-FFF2-40B4-BE49-F238E27FC236}">
                    <a16:creationId xmlns:a16="http://schemas.microsoft.com/office/drawing/2014/main" id="{85909C98-2B26-0EFE-A7E1-3EEAAE60D740}"/>
                  </a:ext>
                </a:extLst>
              </p:cNvPr>
              <p:cNvSpPr txBox="1">
                <a:spLocks noRot="1" noChangeAspect="1" noMove="1" noResize="1" noEditPoints="1" noAdjustHandles="1" noChangeArrowheads="1" noChangeShapeType="1" noTextEdit="1"/>
              </p:cNvSpPr>
              <p:nvPr/>
            </p:nvSpPr>
            <p:spPr>
              <a:xfrm>
                <a:off x="8422625" y="4809013"/>
                <a:ext cx="431649" cy="369332"/>
              </a:xfrm>
              <a:prstGeom prst="rect">
                <a:avLst/>
              </a:prstGeom>
              <a:blipFill>
                <a:blip r:embed="rId2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6A41DF8A-0CD5-9154-6345-92673E2B98FC}"/>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319DAF1-1884-5A7E-FFF4-36ED24766F9E}"/>
              </a:ext>
            </a:extLst>
          </p:cNvPr>
          <p:cNvSpPr txBox="1"/>
          <p:nvPr/>
        </p:nvSpPr>
        <p:spPr>
          <a:xfrm>
            <a:off x="2620846" y="411862"/>
            <a:ext cx="4474488" cy="646331"/>
          </a:xfrm>
          <a:prstGeom prst="rect">
            <a:avLst/>
          </a:prstGeom>
          <a:noFill/>
        </p:spPr>
        <p:txBody>
          <a:bodyPr wrap="square" rtlCol="0">
            <a:spAutoFit/>
          </a:bodyPr>
          <a:lstStyle/>
          <a:p>
            <a:r>
              <a:rPr lang="en-US" dirty="0"/>
              <a:t>	</a:t>
            </a:r>
            <a:r>
              <a:rPr lang="en-US" b="1" dirty="0">
                <a:solidFill>
                  <a:schemeClr val="bg1"/>
                </a:solidFill>
              </a:rPr>
              <a:t>Convolutional Neural Network </a:t>
            </a:r>
          </a:p>
          <a:p>
            <a:endParaRPr lang="en-US" dirty="0"/>
          </a:p>
        </p:txBody>
      </p:sp>
    </p:spTree>
    <p:extLst>
      <p:ext uri="{BB962C8B-B14F-4D97-AF65-F5344CB8AC3E}">
        <p14:creationId xmlns:p14="http://schemas.microsoft.com/office/powerpoint/2010/main" val="1054107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7CFEB-F6FD-D30C-9365-00A29E0AE4A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95B8CCB-6A68-3FD1-7FBE-A0E2D1BADF62}"/>
              </a:ext>
            </a:extLst>
          </p:cNvPr>
          <p:cNvSpPr txBox="1"/>
          <p:nvPr/>
        </p:nvSpPr>
        <p:spPr>
          <a:xfrm>
            <a:off x="1670024" y="3690145"/>
            <a:ext cx="4770118" cy="646331"/>
          </a:xfrm>
          <a:prstGeom prst="rect">
            <a:avLst/>
          </a:prstGeom>
          <a:noFill/>
        </p:spPr>
        <p:txBody>
          <a:bodyPr wrap="square" rtlCol="0">
            <a:spAutoFit/>
          </a:bodyPr>
          <a:lstStyle/>
          <a:p>
            <a:r>
              <a:rPr lang="en-US" dirty="0"/>
              <a:t>The forward pass of the convolutional layer </a:t>
            </a:r>
          </a:p>
          <a:p>
            <a:endParaRPr lang="en-US" dirty="0"/>
          </a:p>
        </p:txBody>
      </p:sp>
      <p:sp>
        <p:nvSpPr>
          <p:cNvPr id="32" name="Oval 31">
            <a:extLst>
              <a:ext uri="{FF2B5EF4-FFF2-40B4-BE49-F238E27FC236}">
                <a16:creationId xmlns:a16="http://schemas.microsoft.com/office/drawing/2014/main" id="{44732B6D-B9CF-89B1-7E35-C007F27C0405}"/>
              </a:ext>
            </a:extLst>
          </p:cNvPr>
          <p:cNvSpPr/>
          <p:nvPr/>
        </p:nvSpPr>
        <p:spPr>
          <a:xfrm>
            <a:off x="7837566" y="2298522"/>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5DE8DE59-4EE4-305F-355E-13F52AA35A46}"/>
              </a:ext>
            </a:extLst>
          </p:cNvPr>
          <p:cNvSpPr/>
          <p:nvPr/>
        </p:nvSpPr>
        <p:spPr>
          <a:xfrm>
            <a:off x="7837566" y="2908258"/>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D6F9125-53A5-EF5B-E2FE-763124C3E55D}"/>
              </a:ext>
            </a:extLst>
          </p:cNvPr>
          <p:cNvSpPr/>
          <p:nvPr/>
        </p:nvSpPr>
        <p:spPr>
          <a:xfrm>
            <a:off x="7843827" y="3521930"/>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39A4320-049D-91AD-4565-92FFFDA132AD}"/>
              </a:ext>
            </a:extLst>
          </p:cNvPr>
          <p:cNvSpPr/>
          <p:nvPr/>
        </p:nvSpPr>
        <p:spPr>
          <a:xfrm>
            <a:off x="7817526" y="4103787"/>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89977347-87A5-FFF5-439C-A18A6A7B9763}"/>
              </a:ext>
            </a:extLst>
          </p:cNvPr>
          <p:cNvSpPr/>
          <p:nvPr/>
        </p:nvSpPr>
        <p:spPr>
          <a:xfrm>
            <a:off x="7817526" y="4713523"/>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26356E1-60C4-4CDC-6F6F-19202829813E}"/>
              </a:ext>
            </a:extLst>
          </p:cNvPr>
          <p:cNvSpPr/>
          <p:nvPr/>
        </p:nvSpPr>
        <p:spPr>
          <a:xfrm>
            <a:off x="7823788" y="5327195"/>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9340201B-7CC2-7F9F-4401-36F67E9FF359}"/>
              </a:ext>
            </a:extLst>
          </p:cNvPr>
          <p:cNvSpPr/>
          <p:nvPr/>
        </p:nvSpPr>
        <p:spPr>
          <a:xfrm>
            <a:off x="7788381" y="1079828"/>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19ACEED0-DBA0-03D3-3985-F315327EF3AD}"/>
              </a:ext>
            </a:extLst>
          </p:cNvPr>
          <p:cNvSpPr/>
          <p:nvPr/>
        </p:nvSpPr>
        <p:spPr>
          <a:xfrm>
            <a:off x="7788381" y="1689564"/>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EEB659F9-81C3-FAE6-FFEA-B253F56758B1}"/>
              </a:ext>
            </a:extLst>
          </p:cNvPr>
          <p:cNvSpPr/>
          <p:nvPr/>
        </p:nvSpPr>
        <p:spPr>
          <a:xfrm>
            <a:off x="8932384" y="2303986"/>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B8F1363-4A0D-E920-2092-E3F7E68F562E}"/>
              </a:ext>
            </a:extLst>
          </p:cNvPr>
          <p:cNvSpPr/>
          <p:nvPr/>
        </p:nvSpPr>
        <p:spPr>
          <a:xfrm>
            <a:off x="8932384" y="2913721"/>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EBF58CE-E53E-57B3-03BA-2FD7677F11C0}"/>
              </a:ext>
            </a:extLst>
          </p:cNvPr>
          <p:cNvSpPr/>
          <p:nvPr/>
        </p:nvSpPr>
        <p:spPr>
          <a:xfrm>
            <a:off x="8938646" y="3527394"/>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0759517E-9EE6-2607-E5BC-279F7082C603}"/>
              </a:ext>
            </a:extLst>
          </p:cNvPr>
          <p:cNvSpPr/>
          <p:nvPr/>
        </p:nvSpPr>
        <p:spPr>
          <a:xfrm>
            <a:off x="8912344" y="4109251"/>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Connector 87">
            <a:extLst>
              <a:ext uri="{FF2B5EF4-FFF2-40B4-BE49-F238E27FC236}">
                <a16:creationId xmlns:a16="http://schemas.microsoft.com/office/drawing/2014/main" id="{A610CE26-30FC-C623-A6B4-5EDA0B89F92F}"/>
              </a:ext>
            </a:extLst>
          </p:cNvPr>
          <p:cNvCxnSpPr>
            <a:cxnSpLocks/>
            <a:stCxn id="45" idx="6"/>
            <a:endCxn id="61" idx="2"/>
          </p:cNvCxnSpPr>
          <p:nvPr/>
        </p:nvCxnSpPr>
        <p:spPr>
          <a:xfrm flipV="1">
            <a:off x="8240584" y="4321708"/>
            <a:ext cx="671760" cy="1217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965F426-5D50-E310-5402-01324927652C}"/>
              </a:ext>
            </a:extLst>
          </p:cNvPr>
          <p:cNvCxnSpPr>
            <a:cxnSpLocks/>
            <a:stCxn id="43" idx="6"/>
            <a:endCxn id="61" idx="2"/>
          </p:cNvCxnSpPr>
          <p:nvPr/>
        </p:nvCxnSpPr>
        <p:spPr>
          <a:xfrm>
            <a:off x="8234322" y="4316244"/>
            <a:ext cx="678022" cy="54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B7ED1C1-B9BF-F837-08C0-D4F7571BB8F8}"/>
              </a:ext>
            </a:extLst>
          </p:cNvPr>
          <p:cNvCxnSpPr>
            <a:cxnSpLocks/>
            <a:stCxn id="34" idx="6"/>
            <a:endCxn id="61" idx="2"/>
          </p:cNvCxnSpPr>
          <p:nvPr/>
        </p:nvCxnSpPr>
        <p:spPr>
          <a:xfrm>
            <a:off x="8260624" y="3734387"/>
            <a:ext cx="651721" cy="587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6C6CF21-84AB-F0E1-EF03-954D03B2D232}"/>
              </a:ext>
            </a:extLst>
          </p:cNvPr>
          <p:cNvCxnSpPr>
            <a:cxnSpLocks/>
            <a:stCxn id="151" idx="6"/>
            <a:endCxn id="61" idx="2"/>
          </p:cNvCxnSpPr>
          <p:nvPr/>
        </p:nvCxnSpPr>
        <p:spPr>
          <a:xfrm flipV="1">
            <a:off x="8265632" y="4321708"/>
            <a:ext cx="646712" cy="1860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7D8EA8B-7783-BCEC-8F63-4882E6BB601F}"/>
              </a:ext>
            </a:extLst>
          </p:cNvPr>
          <p:cNvSpPr/>
          <p:nvPr/>
        </p:nvSpPr>
        <p:spPr>
          <a:xfrm>
            <a:off x="7848836" y="5970090"/>
            <a:ext cx="416796" cy="424913"/>
          </a:xfrm>
          <a:prstGeom prst="ellipse">
            <a:avLst/>
          </a:prstGeom>
          <a:solidFill>
            <a:srgbClr val="92D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588671586"/>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6503171"/>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5</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6</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76737"/>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7</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8</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9</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31223720"/>
                      </a:ext>
                    </a:extLst>
                  </a:tr>
                </a:tbl>
              </a:graphicData>
            </a:graphic>
          </p:graphicFrame>
        </mc:Choice>
        <mc:Fallback xmlns="">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588671586"/>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1" r="-184337"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1" r="-104000"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1" r="-2632" b="-206122"/>
                          </a:stretch>
                        </a:blipFill>
                      </a:tcPr>
                    </a:tc>
                    <a:extLst>
                      <a:ext uri="{0D108BD9-81ED-4DB2-BD59-A6C34878D82A}">
                        <a16:rowId xmlns:a16="http://schemas.microsoft.com/office/drawing/2014/main" val="2176503171"/>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100000" r="-184337"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100000" r="-104000"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100000" r="-2632" b="-102000"/>
                          </a:stretch>
                        </a:blipFill>
                      </a:tcPr>
                    </a:tc>
                    <a:extLst>
                      <a:ext uri="{0D108BD9-81ED-4DB2-BD59-A6C34878D82A}">
                        <a16:rowId xmlns:a16="http://schemas.microsoft.com/office/drawing/2014/main" val="1000276737"/>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082" r="-184337"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082" r="-104000"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082" r="-2632" b="-4082"/>
                          </a:stretch>
                        </a:blipFill>
                      </a:tcPr>
                    </a:tc>
                    <a:extLst>
                      <a:ext uri="{0D108BD9-81ED-4DB2-BD59-A6C34878D82A}">
                        <a16:rowId xmlns:a16="http://schemas.microsoft.com/office/drawing/2014/main" val="13312237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2000" r="-93976" b="-104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2000" r="-2632" b="-104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104082" r="-93976" b="-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104082" r="-2632" b="-612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428650218"/>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m:rPr>
                                        <m:sty m:val="p"/>
                                      </m:rPr>
                                      <a:rPr lang="en-US" sz="1600" b="0" i="0" kern="100" smtClean="0">
                                        <a:solidFill>
                                          <a:schemeClr val="tx1"/>
                                        </a:solidFill>
                                        <a:effectLst/>
                                        <a:latin typeface="Cambria Math" panose="02040503050406030204" pitchFamily="18" charset="0"/>
                                      </a:rPr>
                                      <m:t>y</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98511385"/>
                      </a:ext>
                    </a:extLst>
                  </a:tr>
                </a:tbl>
              </a:graphicData>
            </a:graphic>
          </p:graphicFrame>
        </mc:Choice>
        <mc:Fallback xmlns="">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428650218"/>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2000" r="-93976"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2000" r="-4000" b="-102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104082" r="-93976"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104082" r="-4000" b="-408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DD5601-BDFA-A152-51C8-4073D3AAA7A6}"/>
                  </a:ext>
                </a:extLst>
              </p:cNvPr>
              <p:cNvSpPr txBox="1"/>
              <p:nvPr/>
            </p:nvSpPr>
            <p:spPr>
              <a:xfrm>
                <a:off x="3414857" y="2633948"/>
                <a:ext cx="4316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38DD5601-BDFA-A152-51C8-4073D3AAA7A6}"/>
                  </a:ext>
                </a:extLst>
              </p:cNvPr>
              <p:cNvSpPr txBox="1">
                <a:spLocks noRot="1" noChangeAspect="1" noMove="1" noResize="1" noEditPoints="1" noAdjustHandles="1" noChangeArrowheads="1" noChangeShapeType="1" noTextEdit="1"/>
              </p:cNvSpPr>
              <p:nvPr/>
            </p:nvSpPr>
            <p:spPr>
              <a:xfrm>
                <a:off x="3414857" y="2633948"/>
                <a:ext cx="431649" cy="461665"/>
              </a:xfrm>
              <a:prstGeom prst="rect">
                <a:avLst/>
              </a:prstGeom>
              <a:blipFill>
                <a:blip r:embed="rId6"/>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477EBA4F-6405-B593-C168-88E4C02B2E34}"/>
              </a:ext>
            </a:extLst>
          </p:cNvPr>
          <p:cNvSpPr txBox="1"/>
          <p:nvPr/>
        </p:nvSpPr>
        <p:spPr>
          <a:xfrm>
            <a:off x="5132108" y="2626089"/>
            <a:ext cx="431649" cy="461665"/>
          </a:xfrm>
          <a:prstGeom prst="rect">
            <a:avLst/>
          </a:prstGeom>
          <a:noFill/>
        </p:spPr>
        <p:txBody>
          <a:bodyPr wrap="square">
            <a:spAutoFit/>
          </a:bodyPr>
          <a:lstStyle/>
          <a:p>
            <a:r>
              <a:rPr lang="en-US" sz="2400" dirty="0"/>
              <a:t>=</a:t>
            </a:r>
          </a:p>
        </p:txBody>
      </p:sp>
      <p:sp>
        <p:nvSpPr>
          <p:cNvPr id="69" name="TextBox 68">
            <a:extLst>
              <a:ext uri="{FF2B5EF4-FFF2-40B4-BE49-F238E27FC236}">
                <a16:creationId xmlns:a16="http://schemas.microsoft.com/office/drawing/2014/main" id="{BF442107-7A29-474F-27C5-D1D918BACDC3}"/>
              </a:ext>
            </a:extLst>
          </p:cNvPr>
          <p:cNvSpPr txBox="1"/>
          <p:nvPr/>
        </p:nvSpPr>
        <p:spPr>
          <a:xfrm>
            <a:off x="1713987" y="1864199"/>
            <a:ext cx="1490904" cy="369332"/>
          </a:xfrm>
          <a:prstGeom prst="rect">
            <a:avLst/>
          </a:prstGeom>
          <a:noFill/>
        </p:spPr>
        <p:txBody>
          <a:bodyPr wrap="square" rtlCol="0">
            <a:spAutoFit/>
          </a:bodyPr>
          <a:lstStyle/>
          <a:p>
            <a:r>
              <a:rPr lang="en-US" dirty="0"/>
              <a:t>Input Image</a:t>
            </a:r>
          </a:p>
        </p:txBody>
      </p:sp>
      <p:sp>
        <p:nvSpPr>
          <p:cNvPr id="72" name="TextBox 71">
            <a:extLst>
              <a:ext uri="{FF2B5EF4-FFF2-40B4-BE49-F238E27FC236}">
                <a16:creationId xmlns:a16="http://schemas.microsoft.com/office/drawing/2014/main" id="{F99DA264-EFC0-C045-6592-BA60D22B87FE}"/>
              </a:ext>
            </a:extLst>
          </p:cNvPr>
          <p:cNvSpPr txBox="1"/>
          <p:nvPr/>
        </p:nvSpPr>
        <p:spPr>
          <a:xfrm>
            <a:off x="3959134" y="1875194"/>
            <a:ext cx="1286017" cy="369332"/>
          </a:xfrm>
          <a:prstGeom prst="rect">
            <a:avLst/>
          </a:prstGeom>
          <a:noFill/>
        </p:spPr>
        <p:txBody>
          <a:bodyPr wrap="square" rtlCol="0">
            <a:spAutoFit/>
          </a:bodyPr>
          <a:lstStyle/>
          <a:p>
            <a:r>
              <a:rPr lang="en-US" dirty="0"/>
              <a:t>Kernel</a:t>
            </a:r>
          </a:p>
        </p:txBody>
      </p:sp>
      <p:sp>
        <p:nvSpPr>
          <p:cNvPr id="73" name="TextBox 72">
            <a:extLst>
              <a:ext uri="{FF2B5EF4-FFF2-40B4-BE49-F238E27FC236}">
                <a16:creationId xmlns:a16="http://schemas.microsoft.com/office/drawing/2014/main" id="{270F18D0-9035-9BF4-B212-81C6CC0E0B26}"/>
              </a:ext>
            </a:extLst>
          </p:cNvPr>
          <p:cNvSpPr txBox="1"/>
          <p:nvPr/>
        </p:nvSpPr>
        <p:spPr>
          <a:xfrm>
            <a:off x="5582115" y="1848481"/>
            <a:ext cx="1513219" cy="369332"/>
          </a:xfrm>
          <a:prstGeom prst="rect">
            <a:avLst/>
          </a:prstGeom>
          <a:noFill/>
        </p:spPr>
        <p:txBody>
          <a:bodyPr wrap="square" rtlCol="0">
            <a:spAutoFit/>
          </a:bodyPr>
          <a:lstStyle/>
          <a:p>
            <a:r>
              <a:rPr lang="en-US" dirty="0"/>
              <a:t>Feature Map</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79980A2-959C-8985-A1DB-28C430228473}"/>
                  </a:ext>
                </a:extLst>
              </p:cNvPr>
              <p:cNvSpPr txBox="1"/>
              <p:nvPr/>
            </p:nvSpPr>
            <p:spPr>
              <a:xfrm>
                <a:off x="7814950" y="107903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3" name="TextBox 52">
                <a:extLst>
                  <a:ext uri="{FF2B5EF4-FFF2-40B4-BE49-F238E27FC236}">
                    <a16:creationId xmlns:a16="http://schemas.microsoft.com/office/drawing/2014/main" id="{679980A2-959C-8985-A1DB-28C430228473}"/>
                  </a:ext>
                </a:extLst>
              </p:cNvPr>
              <p:cNvSpPr txBox="1">
                <a:spLocks noRot="1" noChangeAspect="1" noMove="1" noResize="1" noEditPoints="1" noAdjustHandles="1" noChangeArrowheads="1" noChangeShapeType="1" noTextEdit="1"/>
              </p:cNvSpPr>
              <p:nvPr/>
            </p:nvSpPr>
            <p:spPr>
              <a:xfrm>
                <a:off x="7814950" y="1079039"/>
                <a:ext cx="259557" cy="369332"/>
              </a:xfrm>
              <a:prstGeom prst="rect">
                <a:avLst/>
              </a:prstGeom>
              <a:blipFill>
                <a:blip r:embed="rId7"/>
                <a:stretch>
                  <a:fillRect r="-372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252597-6EDA-4DC8-8D6B-D8078ABD7A0F}"/>
                  </a:ext>
                </a:extLst>
              </p:cNvPr>
              <p:cNvSpPr txBox="1"/>
              <p:nvPr/>
            </p:nvSpPr>
            <p:spPr>
              <a:xfrm>
                <a:off x="7860768" y="230137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5" name="TextBox 34">
                <a:extLst>
                  <a:ext uri="{FF2B5EF4-FFF2-40B4-BE49-F238E27FC236}">
                    <a16:creationId xmlns:a16="http://schemas.microsoft.com/office/drawing/2014/main" id="{FC252597-6EDA-4DC8-8D6B-D8078ABD7A0F}"/>
                  </a:ext>
                </a:extLst>
              </p:cNvPr>
              <p:cNvSpPr txBox="1">
                <a:spLocks noRot="1" noChangeAspect="1" noMove="1" noResize="1" noEditPoints="1" noAdjustHandles="1" noChangeArrowheads="1" noChangeShapeType="1" noTextEdit="1"/>
              </p:cNvSpPr>
              <p:nvPr/>
            </p:nvSpPr>
            <p:spPr>
              <a:xfrm>
                <a:off x="7860768" y="2301377"/>
                <a:ext cx="259557" cy="369332"/>
              </a:xfrm>
              <a:prstGeom prst="rect">
                <a:avLst/>
              </a:prstGeom>
              <a:blipFill>
                <a:blip r:embed="rId8"/>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C1DD8E4-B282-3C96-2920-F0CEF09F388A}"/>
                  </a:ext>
                </a:extLst>
              </p:cNvPr>
              <p:cNvSpPr txBox="1"/>
              <p:nvPr/>
            </p:nvSpPr>
            <p:spPr>
              <a:xfrm>
                <a:off x="7842774" y="291881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6" name="TextBox 35">
                <a:extLst>
                  <a:ext uri="{FF2B5EF4-FFF2-40B4-BE49-F238E27FC236}">
                    <a16:creationId xmlns:a16="http://schemas.microsoft.com/office/drawing/2014/main" id="{7C1DD8E4-B282-3C96-2920-F0CEF09F388A}"/>
                  </a:ext>
                </a:extLst>
              </p:cNvPr>
              <p:cNvSpPr txBox="1">
                <a:spLocks noRot="1" noChangeAspect="1" noMove="1" noResize="1" noEditPoints="1" noAdjustHandles="1" noChangeArrowheads="1" noChangeShapeType="1" noTextEdit="1"/>
              </p:cNvSpPr>
              <p:nvPr/>
            </p:nvSpPr>
            <p:spPr>
              <a:xfrm>
                <a:off x="7842774" y="2918811"/>
                <a:ext cx="259557" cy="369332"/>
              </a:xfrm>
              <a:prstGeom prst="rect">
                <a:avLst/>
              </a:prstGeom>
              <a:blipFill>
                <a:blip r:embed="rId9"/>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79D7251-73E5-0325-FCE7-8CE96E34FD18}"/>
                  </a:ext>
                </a:extLst>
              </p:cNvPr>
              <p:cNvSpPr txBox="1"/>
              <p:nvPr/>
            </p:nvSpPr>
            <p:spPr>
              <a:xfrm>
                <a:off x="7847060" y="4103950"/>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6</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6" name="TextBox 45">
                <a:extLst>
                  <a:ext uri="{FF2B5EF4-FFF2-40B4-BE49-F238E27FC236}">
                    <a16:creationId xmlns:a16="http://schemas.microsoft.com/office/drawing/2014/main" id="{879D7251-73E5-0325-FCE7-8CE96E34FD18}"/>
                  </a:ext>
                </a:extLst>
              </p:cNvPr>
              <p:cNvSpPr txBox="1">
                <a:spLocks noRot="1" noChangeAspect="1" noMove="1" noResize="1" noEditPoints="1" noAdjustHandles="1" noChangeArrowheads="1" noChangeShapeType="1" noTextEdit="1"/>
              </p:cNvSpPr>
              <p:nvPr/>
            </p:nvSpPr>
            <p:spPr>
              <a:xfrm>
                <a:off x="7847060" y="4103950"/>
                <a:ext cx="259557" cy="369332"/>
              </a:xfrm>
              <a:prstGeom prst="rect">
                <a:avLst/>
              </a:prstGeom>
              <a:blipFill>
                <a:blip r:embed="rId10"/>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E1BFDF9-0B40-D26E-BD5E-864FD97A5C6D}"/>
                  </a:ext>
                </a:extLst>
              </p:cNvPr>
              <p:cNvSpPr txBox="1"/>
              <p:nvPr/>
            </p:nvSpPr>
            <p:spPr>
              <a:xfrm>
                <a:off x="7850392" y="471635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7</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7" name="TextBox 46">
                <a:extLst>
                  <a:ext uri="{FF2B5EF4-FFF2-40B4-BE49-F238E27FC236}">
                    <a16:creationId xmlns:a16="http://schemas.microsoft.com/office/drawing/2014/main" id="{6E1BFDF9-0B40-D26E-BD5E-864FD97A5C6D}"/>
                  </a:ext>
                </a:extLst>
              </p:cNvPr>
              <p:cNvSpPr txBox="1">
                <a:spLocks noRot="1" noChangeAspect="1" noMove="1" noResize="1" noEditPoints="1" noAdjustHandles="1" noChangeArrowheads="1" noChangeShapeType="1" noTextEdit="1"/>
              </p:cNvSpPr>
              <p:nvPr/>
            </p:nvSpPr>
            <p:spPr>
              <a:xfrm>
                <a:off x="7850392" y="4716354"/>
                <a:ext cx="259557" cy="369332"/>
              </a:xfrm>
              <a:prstGeom prst="rect">
                <a:avLst/>
              </a:prstGeom>
              <a:blipFill>
                <a:blip r:embed="rId11"/>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36DCEF9-6185-5D0B-E488-ADCDDC74F5B5}"/>
                  </a:ext>
                </a:extLst>
              </p:cNvPr>
              <p:cNvSpPr txBox="1"/>
              <p:nvPr/>
            </p:nvSpPr>
            <p:spPr>
              <a:xfrm>
                <a:off x="7855472" y="531124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8</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8" name="TextBox 47">
                <a:extLst>
                  <a:ext uri="{FF2B5EF4-FFF2-40B4-BE49-F238E27FC236}">
                    <a16:creationId xmlns:a16="http://schemas.microsoft.com/office/drawing/2014/main" id="{C36DCEF9-6185-5D0B-E488-ADCDDC74F5B5}"/>
                  </a:ext>
                </a:extLst>
              </p:cNvPr>
              <p:cNvSpPr txBox="1">
                <a:spLocks noRot="1" noChangeAspect="1" noMove="1" noResize="1" noEditPoints="1" noAdjustHandles="1" noChangeArrowheads="1" noChangeShapeType="1" noTextEdit="1"/>
              </p:cNvSpPr>
              <p:nvPr/>
            </p:nvSpPr>
            <p:spPr>
              <a:xfrm>
                <a:off x="7855472" y="5311242"/>
                <a:ext cx="259557" cy="369332"/>
              </a:xfrm>
              <a:prstGeom prst="rect">
                <a:avLst/>
              </a:prstGeom>
              <a:blipFill>
                <a:blip r:embed="rId12"/>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E351102-4120-5BAD-08CA-971B05E92AF0}"/>
                  </a:ext>
                </a:extLst>
              </p:cNvPr>
              <p:cNvSpPr txBox="1"/>
              <p:nvPr/>
            </p:nvSpPr>
            <p:spPr>
              <a:xfrm>
                <a:off x="7806060" y="168329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4" name="TextBox 53">
                <a:extLst>
                  <a:ext uri="{FF2B5EF4-FFF2-40B4-BE49-F238E27FC236}">
                    <a16:creationId xmlns:a16="http://schemas.microsoft.com/office/drawing/2014/main" id="{4E351102-4120-5BAD-08CA-971B05E92AF0}"/>
                  </a:ext>
                </a:extLst>
              </p:cNvPr>
              <p:cNvSpPr txBox="1">
                <a:spLocks noRot="1" noChangeAspect="1" noMove="1" noResize="1" noEditPoints="1" noAdjustHandles="1" noChangeArrowheads="1" noChangeShapeType="1" noTextEdit="1"/>
              </p:cNvSpPr>
              <p:nvPr/>
            </p:nvSpPr>
            <p:spPr>
              <a:xfrm>
                <a:off x="7806060" y="1683295"/>
                <a:ext cx="259557" cy="369332"/>
              </a:xfrm>
              <a:prstGeom prst="rect">
                <a:avLst/>
              </a:prstGeom>
              <a:blipFill>
                <a:blip r:embed="rId13"/>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24EC9CC-F6CC-8B56-BC1D-E9EE227863DF}"/>
                  </a:ext>
                </a:extLst>
              </p:cNvPr>
              <p:cNvSpPr txBox="1"/>
              <p:nvPr/>
            </p:nvSpPr>
            <p:spPr>
              <a:xfrm>
                <a:off x="8970880" y="230609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8" name="TextBox 57">
                <a:extLst>
                  <a:ext uri="{FF2B5EF4-FFF2-40B4-BE49-F238E27FC236}">
                    <a16:creationId xmlns:a16="http://schemas.microsoft.com/office/drawing/2014/main" id="{324EC9CC-F6CC-8B56-BC1D-E9EE227863DF}"/>
                  </a:ext>
                </a:extLst>
              </p:cNvPr>
              <p:cNvSpPr txBox="1">
                <a:spLocks noRot="1" noChangeAspect="1" noMove="1" noResize="1" noEditPoints="1" noAdjustHandles="1" noChangeArrowheads="1" noChangeShapeType="1" noTextEdit="1"/>
              </p:cNvSpPr>
              <p:nvPr/>
            </p:nvSpPr>
            <p:spPr>
              <a:xfrm>
                <a:off x="8970880" y="2306092"/>
                <a:ext cx="259557" cy="369332"/>
              </a:xfrm>
              <a:prstGeom prst="rect">
                <a:avLst/>
              </a:prstGeom>
              <a:blipFill>
                <a:blip r:embed="rId14"/>
                <a:stretch>
                  <a:fillRect r="-40476"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F46C7B6-25FC-7582-AE17-6C2AF1216683}"/>
                  </a:ext>
                </a:extLst>
              </p:cNvPr>
              <p:cNvSpPr txBox="1"/>
              <p:nvPr/>
            </p:nvSpPr>
            <p:spPr>
              <a:xfrm>
                <a:off x="8949290" y="293982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9" name="TextBox 58">
                <a:extLst>
                  <a:ext uri="{FF2B5EF4-FFF2-40B4-BE49-F238E27FC236}">
                    <a16:creationId xmlns:a16="http://schemas.microsoft.com/office/drawing/2014/main" id="{0F46C7B6-25FC-7582-AE17-6C2AF1216683}"/>
                  </a:ext>
                </a:extLst>
              </p:cNvPr>
              <p:cNvSpPr txBox="1">
                <a:spLocks noRot="1" noChangeAspect="1" noMove="1" noResize="1" noEditPoints="1" noAdjustHandles="1" noChangeArrowheads="1" noChangeShapeType="1" noTextEdit="1"/>
              </p:cNvSpPr>
              <p:nvPr/>
            </p:nvSpPr>
            <p:spPr>
              <a:xfrm>
                <a:off x="8949290" y="2939822"/>
                <a:ext cx="259557" cy="369332"/>
              </a:xfrm>
              <a:prstGeom prst="rect">
                <a:avLst/>
              </a:prstGeom>
              <a:blipFill>
                <a:blip r:embed="rId15"/>
                <a:stretch>
                  <a:fillRect r="-4186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2FF67C6-CFC9-8022-A94C-5D524FA0366F}"/>
                  </a:ext>
                </a:extLst>
              </p:cNvPr>
              <p:cNvSpPr txBox="1"/>
              <p:nvPr/>
            </p:nvSpPr>
            <p:spPr>
              <a:xfrm>
                <a:off x="8967070" y="351386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0" name="TextBox 59">
                <a:extLst>
                  <a:ext uri="{FF2B5EF4-FFF2-40B4-BE49-F238E27FC236}">
                    <a16:creationId xmlns:a16="http://schemas.microsoft.com/office/drawing/2014/main" id="{E2FF67C6-CFC9-8022-A94C-5D524FA0366F}"/>
                  </a:ext>
                </a:extLst>
              </p:cNvPr>
              <p:cNvSpPr txBox="1">
                <a:spLocks noRot="1" noChangeAspect="1" noMove="1" noResize="1" noEditPoints="1" noAdjustHandles="1" noChangeArrowheads="1" noChangeShapeType="1" noTextEdit="1"/>
              </p:cNvSpPr>
              <p:nvPr/>
            </p:nvSpPr>
            <p:spPr>
              <a:xfrm>
                <a:off x="8967070" y="3513862"/>
                <a:ext cx="259557" cy="369332"/>
              </a:xfrm>
              <a:prstGeom prst="rect">
                <a:avLst/>
              </a:prstGeom>
              <a:blipFill>
                <a:blip r:embed="rId16"/>
                <a:stretch>
                  <a:fillRect r="-3953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BCDD5B7-12D1-0320-FCC0-A907132DE2C1}"/>
                  </a:ext>
                </a:extLst>
              </p:cNvPr>
              <p:cNvSpPr txBox="1"/>
              <p:nvPr/>
            </p:nvSpPr>
            <p:spPr>
              <a:xfrm>
                <a:off x="8940398" y="409956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2" name="TextBox 61">
                <a:extLst>
                  <a:ext uri="{FF2B5EF4-FFF2-40B4-BE49-F238E27FC236}">
                    <a16:creationId xmlns:a16="http://schemas.microsoft.com/office/drawing/2014/main" id="{2BCDD5B7-12D1-0320-FCC0-A907132DE2C1}"/>
                  </a:ext>
                </a:extLst>
              </p:cNvPr>
              <p:cNvSpPr txBox="1">
                <a:spLocks noRot="1" noChangeAspect="1" noMove="1" noResize="1" noEditPoints="1" noAdjustHandles="1" noChangeArrowheads="1" noChangeShapeType="1" noTextEdit="1"/>
              </p:cNvSpPr>
              <p:nvPr/>
            </p:nvSpPr>
            <p:spPr>
              <a:xfrm>
                <a:off x="8940398" y="4099561"/>
                <a:ext cx="259557" cy="369332"/>
              </a:xfrm>
              <a:prstGeom prst="rect">
                <a:avLst/>
              </a:prstGeom>
              <a:blipFill>
                <a:blip r:embed="rId17"/>
                <a:stretch>
                  <a:fillRect r="-3809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806C570-742E-4C2F-8204-3D1010F26043}"/>
                  </a:ext>
                </a:extLst>
              </p:cNvPr>
              <p:cNvSpPr txBox="1"/>
              <p:nvPr/>
            </p:nvSpPr>
            <p:spPr>
              <a:xfrm>
                <a:off x="7880873" y="3513626"/>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3" name="TextBox 62">
                <a:extLst>
                  <a:ext uri="{FF2B5EF4-FFF2-40B4-BE49-F238E27FC236}">
                    <a16:creationId xmlns:a16="http://schemas.microsoft.com/office/drawing/2014/main" id="{0806C570-742E-4C2F-8204-3D1010F26043}"/>
                  </a:ext>
                </a:extLst>
              </p:cNvPr>
              <p:cNvSpPr txBox="1">
                <a:spLocks noRot="1" noChangeAspect="1" noMove="1" noResize="1" noEditPoints="1" noAdjustHandles="1" noChangeArrowheads="1" noChangeShapeType="1" noTextEdit="1"/>
              </p:cNvSpPr>
              <p:nvPr/>
            </p:nvSpPr>
            <p:spPr>
              <a:xfrm>
                <a:off x="7880873" y="3513626"/>
                <a:ext cx="259557" cy="369332"/>
              </a:xfrm>
              <a:prstGeom prst="rect">
                <a:avLst/>
              </a:prstGeom>
              <a:blipFill>
                <a:blip r:embed="rId18"/>
                <a:stretch>
                  <a:fillRect r="-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79131909-E8D7-992A-4501-B608FF884EE7}"/>
                  </a:ext>
                </a:extLst>
              </p:cNvPr>
              <p:cNvSpPr txBox="1"/>
              <p:nvPr/>
            </p:nvSpPr>
            <p:spPr>
              <a:xfrm>
                <a:off x="7854994" y="5972120"/>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9</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152" name="TextBox 151">
                <a:extLst>
                  <a:ext uri="{FF2B5EF4-FFF2-40B4-BE49-F238E27FC236}">
                    <a16:creationId xmlns:a16="http://schemas.microsoft.com/office/drawing/2014/main" id="{79131909-E8D7-992A-4501-B608FF884EE7}"/>
                  </a:ext>
                </a:extLst>
              </p:cNvPr>
              <p:cNvSpPr txBox="1">
                <a:spLocks noRot="1" noChangeAspect="1" noMove="1" noResize="1" noEditPoints="1" noAdjustHandles="1" noChangeArrowheads="1" noChangeShapeType="1" noTextEdit="1"/>
              </p:cNvSpPr>
              <p:nvPr/>
            </p:nvSpPr>
            <p:spPr>
              <a:xfrm>
                <a:off x="7854994" y="5972120"/>
                <a:ext cx="259557" cy="369332"/>
              </a:xfrm>
              <a:prstGeom prst="rect">
                <a:avLst/>
              </a:prstGeom>
              <a:blipFill>
                <a:blip r:embed="rId19"/>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3192A6-75A1-857A-37A3-950807F298D4}"/>
                  </a:ext>
                </a:extLst>
              </p:cNvPr>
              <p:cNvSpPr txBox="1"/>
              <p:nvPr/>
            </p:nvSpPr>
            <p:spPr>
              <a:xfrm>
                <a:off x="2411076" y="3991266"/>
                <a:ext cx="3746500" cy="369332"/>
              </a:xfrm>
              <a:prstGeom prst="rect">
                <a:avLst/>
              </a:prstGeom>
              <a:noFill/>
            </p:spPr>
            <p:txBody>
              <a:bodyPr wrap="square">
                <a:spAutoFit/>
              </a:bodyPr>
              <a:lstStyle/>
              <a:p>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4</m:t>
                        </m:r>
                      </m:sub>
                    </m:sSub>
                  </m:oMath>
                </a14:m>
                <a:r>
                  <a:rPr lang="en-US" dirty="0"/>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i="1" kern="100"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2</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6</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8</m:t>
                        </m:r>
                      </m:sub>
                    </m:sSub>
                  </m:oMath>
                </a14:m>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4</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9</m:t>
                        </m:r>
                      </m:sub>
                    </m:sSub>
                  </m:oMath>
                </a14:m>
                <a:endParaRPr lang="en-US" dirty="0"/>
              </a:p>
            </p:txBody>
          </p:sp>
        </mc:Choice>
        <mc:Fallback xmlns="">
          <p:sp>
            <p:nvSpPr>
              <p:cNvPr id="3" name="TextBox 2">
                <a:extLst>
                  <a:ext uri="{FF2B5EF4-FFF2-40B4-BE49-F238E27FC236}">
                    <a16:creationId xmlns:a16="http://schemas.microsoft.com/office/drawing/2014/main" id="{CB3192A6-75A1-857A-37A3-950807F298D4}"/>
                  </a:ext>
                </a:extLst>
              </p:cNvPr>
              <p:cNvSpPr txBox="1">
                <a:spLocks noRot="1" noChangeAspect="1" noMove="1" noResize="1" noEditPoints="1" noAdjustHandles="1" noChangeArrowheads="1" noChangeShapeType="1" noTextEdit="1"/>
              </p:cNvSpPr>
              <p:nvPr/>
            </p:nvSpPr>
            <p:spPr>
              <a:xfrm>
                <a:off x="2411076" y="3991266"/>
                <a:ext cx="3746500" cy="369332"/>
              </a:xfrm>
              <a:prstGeom prst="rect">
                <a:avLst/>
              </a:prstGeom>
              <a:blipFill>
                <a:blip r:embed="rId2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7B213E-2615-EE15-F61A-9A2AA28327B3}"/>
                  </a:ext>
                </a:extLst>
              </p:cNvPr>
              <p:cNvSpPr txBox="1"/>
              <p:nvPr/>
            </p:nvSpPr>
            <p:spPr>
              <a:xfrm>
                <a:off x="8377548" y="3598401"/>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kern="100">
                              <a:solidFill>
                                <a:schemeClr val="tx1"/>
                              </a:solidFill>
                              <a:effectLst/>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807B213E-2615-EE15-F61A-9A2AA28327B3}"/>
                  </a:ext>
                </a:extLst>
              </p:cNvPr>
              <p:cNvSpPr txBox="1">
                <a:spLocks noRot="1" noChangeAspect="1" noMove="1" noResize="1" noEditPoints="1" noAdjustHandles="1" noChangeArrowheads="1" noChangeShapeType="1" noTextEdit="1"/>
              </p:cNvSpPr>
              <p:nvPr/>
            </p:nvSpPr>
            <p:spPr>
              <a:xfrm>
                <a:off x="8377548" y="3598401"/>
                <a:ext cx="43164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A3EC84-D4EB-FEAB-6EF9-BE04287DA7A5}"/>
                  </a:ext>
                </a:extLst>
              </p:cNvPr>
              <p:cNvSpPr txBox="1"/>
              <p:nvPr/>
            </p:nvSpPr>
            <p:spPr>
              <a:xfrm>
                <a:off x="8201532" y="3976190"/>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8AA3EC84-D4EB-FEAB-6EF9-BE04287DA7A5}"/>
                  </a:ext>
                </a:extLst>
              </p:cNvPr>
              <p:cNvSpPr txBox="1">
                <a:spLocks noRot="1" noChangeAspect="1" noMove="1" noResize="1" noEditPoints="1" noAdjustHandles="1" noChangeArrowheads="1" noChangeShapeType="1" noTextEdit="1"/>
              </p:cNvSpPr>
              <p:nvPr/>
            </p:nvSpPr>
            <p:spPr>
              <a:xfrm>
                <a:off x="8201532" y="3976190"/>
                <a:ext cx="431649"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FB37EA-04A4-5C20-FDC7-5865DB0E54FE}"/>
                  </a:ext>
                </a:extLst>
              </p:cNvPr>
              <p:cNvSpPr txBox="1"/>
              <p:nvPr/>
            </p:nvSpPr>
            <p:spPr>
              <a:xfrm>
                <a:off x="8218708" y="4630850"/>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3</m:t>
                          </m:r>
                        </m:sub>
                      </m:sSub>
                    </m:oMath>
                  </m:oMathPara>
                </a14:m>
                <a:endParaRPr lang="en-US" dirty="0"/>
              </a:p>
            </p:txBody>
          </p:sp>
        </mc:Choice>
        <mc:Fallback xmlns="">
          <p:sp>
            <p:nvSpPr>
              <p:cNvPr id="8" name="TextBox 7">
                <a:extLst>
                  <a:ext uri="{FF2B5EF4-FFF2-40B4-BE49-F238E27FC236}">
                    <a16:creationId xmlns:a16="http://schemas.microsoft.com/office/drawing/2014/main" id="{46FB37EA-04A4-5C20-FDC7-5865DB0E54FE}"/>
                  </a:ext>
                </a:extLst>
              </p:cNvPr>
              <p:cNvSpPr txBox="1">
                <a:spLocks noRot="1" noChangeAspect="1" noMove="1" noResize="1" noEditPoints="1" noAdjustHandles="1" noChangeArrowheads="1" noChangeShapeType="1" noTextEdit="1"/>
              </p:cNvSpPr>
              <p:nvPr/>
            </p:nvSpPr>
            <p:spPr>
              <a:xfrm>
                <a:off x="8218708" y="4630850"/>
                <a:ext cx="43164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0032BC-CF7D-360F-D058-4D997E74557A}"/>
                  </a:ext>
                </a:extLst>
              </p:cNvPr>
              <p:cNvSpPr txBox="1"/>
              <p:nvPr/>
            </p:nvSpPr>
            <p:spPr>
              <a:xfrm>
                <a:off x="8480576" y="5317730"/>
                <a:ext cx="4316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𝑤</m:t>
                          </m:r>
                        </m:e>
                        <m:sub>
                          <m:r>
                            <a:rPr lang="en-US" sz="1800" b="0" i="0" kern="100" smtClean="0">
                              <a:solidFill>
                                <a:schemeClr val="tx1"/>
                              </a:solidFill>
                              <a:effectLst/>
                              <a:latin typeface="Cambria Math" panose="02040503050406030204" pitchFamily="18" charset="0"/>
                            </a:rPr>
                            <m:t>4</m:t>
                          </m:r>
                        </m:sub>
                      </m:sSub>
                    </m:oMath>
                  </m:oMathPara>
                </a14:m>
                <a:endParaRPr lang="en-US" dirty="0"/>
              </a:p>
            </p:txBody>
          </p:sp>
        </mc:Choice>
        <mc:Fallback xmlns="">
          <p:sp>
            <p:nvSpPr>
              <p:cNvPr id="9" name="TextBox 8">
                <a:extLst>
                  <a:ext uri="{FF2B5EF4-FFF2-40B4-BE49-F238E27FC236}">
                    <a16:creationId xmlns:a16="http://schemas.microsoft.com/office/drawing/2014/main" id="{EC0032BC-CF7D-360F-D058-4D997E74557A}"/>
                  </a:ext>
                </a:extLst>
              </p:cNvPr>
              <p:cNvSpPr txBox="1">
                <a:spLocks noRot="1" noChangeAspect="1" noMove="1" noResize="1" noEditPoints="1" noAdjustHandles="1" noChangeArrowheads="1" noChangeShapeType="1" noTextEdit="1"/>
              </p:cNvSpPr>
              <p:nvPr/>
            </p:nvSpPr>
            <p:spPr>
              <a:xfrm>
                <a:off x="8480576" y="5317730"/>
                <a:ext cx="431649" cy="369332"/>
              </a:xfrm>
              <a:prstGeom prst="rect">
                <a:avLst/>
              </a:prstGeom>
              <a:blipFill>
                <a:blip r:embed="rId2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63A16C60-EAD4-38B9-0BCD-F973793F080A}"/>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E85A794-2292-FDBC-6765-0CA57710D882}"/>
              </a:ext>
            </a:extLst>
          </p:cNvPr>
          <p:cNvSpPr txBox="1"/>
          <p:nvPr/>
        </p:nvSpPr>
        <p:spPr>
          <a:xfrm>
            <a:off x="2620846" y="411862"/>
            <a:ext cx="4474488" cy="646331"/>
          </a:xfrm>
          <a:prstGeom prst="rect">
            <a:avLst/>
          </a:prstGeom>
          <a:noFill/>
        </p:spPr>
        <p:txBody>
          <a:bodyPr wrap="square" rtlCol="0">
            <a:spAutoFit/>
          </a:bodyPr>
          <a:lstStyle/>
          <a:p>
            <a:r>
              <a:rPr lang="en-US" dirty="0"/>
              <a:t>	</a:t>
            </a:r>
            <a:r>
              <a:rPr lang="en-US" b="1" dirty="0">
                <a:solidFill>
                  <a:schemeClr val="bg1"/>
                </a:solidFill>
              </a:rPr>
              <a:t>Convolutional Neural Network </a:t>
            </a:r>
          </a:p>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9F26930-2DD5-F6E6-0973-48641092A380}"/>
                  </a:ext>
                </a:extLst>
              </p:cNvPr>
              <p:cNvSpPr txBox="1"/>
              <p:nvPr/>
            </p:nvSpPr>
            <p:spPr>
              <a:xfrm>
                <a:off x="1785031" y="4851370"/>
                <a:ext cx="2030011" cy="369332"/>
              </a:xfrm>
              <a:prstGeom prst="rect">
                <a:avLst/>
              </a:prstGeom>
              <a:noFill/>
            </p:spPr>
            <p:txBody>
              <a:bodyPr wrap="square">
                <a:spAutoFit/>
              </a:bodyPr>
              <a:lstStyle/>
              <a:p>
                <a:r>
                  <a:rPr lang="en-US" sz="1800" dirty="0">
                    <a:effectLst/>
                    <a:ea typeface="DengXian" panose="02010600030101010101" pitchFamily="2" charset="-122"/>
                    <a:cs typeface="Times New Roman" panose="02020603050405020304" pitchFamily="18" charset="0"/>
                  </a:rPr>
                  <a:t>Y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𝑐𝑜𝑛𝑣</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𝑋</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m:t>
                    </m:r>
                  </m:oMath>
                </a14:m>
                <a:endParaRPr lang="en-US" dirty="0"/>
              </a:p>
            </p:txBody>
          </p:sp>
        </mc:Choice>
        <mc:Fallback xmlns="">
          <p:sp>
            <p:nvSpPr>
              <p:cNvPr id="2" name="TextBox 1">
                <a:extLst>
                  <a:ext uri="{FF2B5EF4-FFF2-40B4-BE49-F238E27FC236}">
                    <a16:creationId xmlns:a16="http://schemas.microsoft.com/office/drawing/2014/main" id="{59F26930-2DD5-F6E6-0973-48641092A380}"/>
                  </a:ext>
                </a:extLst>
              </p:cNvPr>
              <p:cNvSpPr txBox="1">
                <a:spLocks noRot="1" noChangeAspect="1" noMove="1" noResize="1" noEditPoints="1" noAdjustHandles="1" noChangeArrowheads="1" noChangeShapeType="1" noTextEdit="1"/>
              </p:cNvSpPr>
              <p:nvPr/>
            </p:nvSpPr>
            <p:spPr>
              <a:xfrm>
                <a:off x="1785031" y="4851370"/>
                <a:ext cx="2030011" cy="369332"/>
              </a:xfrm>
              <a:prstGeom prst="rect">
                <a:avLst/>
              </a:prstGeom>
              <a:blipFill>
                <a:blip r:embed="rId25"/>
                <a:stretch>
                  <a:fillRect l="-2703" t="-10000" b="-2666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F24679C-E0B5-B757-D02D-6C7830C2331F}"/>
              </a:ext>
            </a:extLst>
          </p:cNvPr>
          <p:cNvSpPr txBox="1"/>
          <p:nvPr/>
        </p:nvSpPr>
        <p:spPr>
          <a:xfrm>
            <a:off x="1721368" y="4560086"/>
            <a:ext cx="4770118" cy="646331"/>
          </a:xfrm>
          <a:prstGeom prst="rect">
            <a:avLst/>
          </a:prstGeom>
          <a:noFill/>
        </p:spPr>
        <p:txBody>
          <a:bodyPr wrap="square" rtlCol="0">
            <a:spAutoFit/>
          </a:bodyPr>
          <a:lstStyle/>
          <a:p>
            <a:r>
              <a:rPr lang="en-US" dirty="0"/>
              <a:t>If we generalize the forward pass:</a:t>
            </a:r>
          </a:p>
          <a:p>
            <a:endParaRPr lang="en-US" dirty="0"/>
          </a:p>
        </p:txBody>
      </p:sp>
      <p:sp>
        <p:nvSpPr>
          <p:cNvPr id="15" name="TextBox 14">
            <a:extLst>
              <a:ext uri="{FF2B5EF4-FFF2-40B4-BE49-F238E27FC236}">
                <a16:creationId xmlns:a16="http://schemas.microsoft.com/office/drawing/2014/main" id="{3C210A6E-A0C1-5995-7045-4525F80E17F5}"/>
              </a:ext>
            </a:extLst>
          </p:cNvPr>
          <p:cNvSpPr txBox="1"/>
          <p:nvPr/>
        </p:nvSpPr>
        <p:spPr>
          <a:xfrm>
            <a:off x="2334423" y="5641616"/>
            <a:ext cx="2624305" cy="369332"/>
          </a:xfrm>
          <a:prstGeom prst="rect">
            <a:avLst/>
          </a:prstGeom>
          <a:noFill/>
        </p:spPr>
        <p:txBody>
          <a:bodyPr wrap="square" rtlCol="0">
            <a:spAutoFit/>
          </a:bodyPr>
          <a:lstStyle/>
          <a:p>
            <a:r>
              <a:rPr lang="en-US" dirty="0"/>
              <a:t>Convolutional Multiply</a:t>
            </a:r>
          </a:p>
        </p:txBody>
      </p:sp>
      <p:cxnSp>
        <p:nvCxnSpPr>
          <p:cNvPr id="16" name="Straight Arrow Connector 15">
            <a:extLst>
              <a:ext uri="{FF2B5EF4-FFF2-40B4-BE49-F238E27FC236}">
                <a16:creationId xmlns:a16="http://schemas.microsoft.com/office/drawing/2014/main" id="{5C2B0AE1-3F0E-63BD-D2BE-DC970D7EF76D}"/>
              </a:ext>
            </a:extLst>
          </p:cNvPr>
          <p:cNvCxnSpPr>
            <a:cxnSpLocks/>
          </p:cNvCxnSpPr>
          <p:nvPr/>
        </p:nvCxnSpPr>
        <p:spPr>
          <a:xfrm flipV="1">
            <a:off x="3131820" y="5206417"/>
            <a:ext cx="0" cy="4741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446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7CFEB-F6FD-D30C-9365-00A29E0AE4A1}"/>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F9CD2367-0D18-EEF3-BF8C-2C2AE4244614}"/>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6" name="Group 165">
            <a:extLst>
              <a:ext uri="{FF2B5EF4-FFF2-40B4-BE49-F238E27FC236}">
                <a16:creationId xmlns:a16="http://schemas.microsoft.com/office/drawing/2014/main" id="{43131767-563D-7934-1F90-E0E8F76CC653}"/>
              </a:ext>
            </a:extLst>
          </p:cNvPr>
          <p:cNvGrpSpPr>
            <a:grpSpLocks noChangeAspect="1"/>
          </p:cNvGrpSpPr>
          <p:nvPr/>
        </p:nvGrpSpPr>
        <p:grpSpPr>
          <a:xfrm>
            <a:off x="1344846" y="1115349"/>
            <a:ext cx="1596617" cy="5508997"/>
            <a:chOff x="902938" y="15172"/>
            <a:chExt cx="2383639" cy="8224554"/>
          </a:xfrm>
        </p:grpSpPr>
        <p:sp>
          <p:nvSpPr>
            <p:cNvPr id="39" name="Oval 38">
              <a:extLst>
                <a:ext uri="{FF2B5EF4-FFF2-40B4-BE49-F238E27FC236}">
                  <a16:creationId xmlns:a16="http://schemas.microsoft.com/office/drawing/2014/main" id="{34446FD6-879B-F655-ACFC-BADD1740194C}"/>
                </a:ext>
              </a:extLst>
            </p:cNvPr>
            <p:cNvSpPr/>
            <p:nvPr/>
          </p:nvSpPr>
          <p:spPr>
            <a:xfrm>
              <a:off x="977752" y="1868914"/>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A00A6188-B6FC-083A-25DC-629A0D3DDF8B}"/>
                </a:ext>
              </a:extLst>
            </p:cNvPr>
            <p:cNvSpPr/>
            <p:nvPr/>
          </p:nvSpPr>
          <p:spPr>
            <a:xfrm>
              <a:off x="977752" y="2796376"/>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FB7EE6F-C274-E0B7-F76D-6A4A4506A44E}"/>
                </a:ext>
              </a:extLst>
            </p:cNvPr>
            <p:cNvSpPr/>
            <p:nvPr/>
          </p:nvSpPr>
          <p:spPr>
            <a:xfrm>
              <a:off x="987277" y="3729826"/>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Arrow Connector 89">
              <a:extLst>
                <a:ext uri="{FF2B5EF4-FFF2-40B4-BE49-F238E27FC236}">
                  <a16:creationId xmlns:a16="http://schemas.microsoft.com/office/drawing/2014/main" id="{F1EE3DC5-44AB-5256-54DB-71AEA15B22DD}"/>
                </a:ext>
              </a:extLst>
            </p:cNvPr>
            <p:cNvCxnSpPr>
              <a:cxnSpLocks/>
              <a:stCxn id="39" idx="6"/>
            </p:cNvCxnSpPr>
            <p:nvPr/>
          </p:nvCxnSpPr>
          <p:spPr>
            <a:xfrm>
              <a:off x="1611736" y="2192080"/>
              <a:ext cx="1020191" cy="9274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134E746-8A65-6D37-CBD2-67EE5397089D}"/>
                </a:ext>
              </a:extLst>
            </p:cNvPr>
            <p:cNvCxnSpPr>
              <a:cxnSpLocks/>
              <a:stCxn id="40" idx="6"/>
            </p:cNvCxnSpPr>
            <p:nvPr/>
          </p:nvCxnSpPr>
          <p:spPr>
            <a:xfrm>
              <a:off x="1611736" y="3119542"/>
              <a:ext cx="9559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80AF2F2-4A95-A13E-F927-F176E781DC46}"/>
                </a:ext>
              </a:extLst>
            </p:cNvPr>
            <p:cNvCxnSpPr>
              <a:cxnSpLocks/>
              <a:stCxn id="41" idx="6"/>
            </p:cNvCxnSpPr>
            <p:nvPr/>
          </p:nvCxnSpPr>
          <p:spPr>
            <a:xfrm flipV="1">
              <a:off x="1621261" y="3119542"/>
              <a:ext cx="1010666" cy="933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4B7AEEB-47DC-164E-5A03-E05F7873758E}"/>
                </a:ext>
              </a:extLst>
            </p:cNvPr>
            <p:cNvSpPr/>
            <p:nvPr/>
          </p:nvSpPr>
          <p:spPr>
            <a:xfrm>
              <a:off x="947270" y="4614883"/>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3CFCA42-D16C-8AB6-692C-D38377B1E557}"/>
                </a:ext>
              </a:extLst>
            </p:cNvPr>
            <p:cNvSpPr/>
            <p:nvPr/>
          </p:nvSpPr>
          <p:spPr>
            <a:xfrm>
              <a:off x="947270" y="5542345"/>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4FB2A86-D92C-D89C-DB24-66B3C98E9700}"/>
                </a:ext>
              </a:extLst>
            </p:cNvPr>
            <p:cNvSpPr/>
            <p:nvPr/>
          </p:nvSpPr>
          <p:spPr>
            <a:xfrm>
              <a:off x="956795" y="6475795"/>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75ECAE9-D069-B39A-65C0-F17D8BBB8FC1}"/>
                </a:ext>
              </a:extLst>
            </p:cNvPr>
            <p:cNvSpPr/>
            <p:nvPr/>
          </p:nvSpPr>
          <p:spPr>
            <a:xfrm>
              <a:off x="902938" y="15172"/>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CED833B-F85C-563E-AC2C-910111C466F2}"/>
                </a:ext>
              </a:extLst>
            </p:cNvPr>
            <p:cNvSpPr/>
            <p:nvPr/>
          </p:nvSpPr>
          <p:spPr>
            <a:xfrm>
              <a:off x="902938" y="942634"/>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CD74EC0-4A01-4B44-E1E2-24F3A651103C}"/>
                </a:ext>
              </a:extLst>
            </p:cNvPr>
            <p:cNvSpPr/>
            <p:nvPr/>
          </p:nvSpPr>
          <p:spPr>
            <a:xfrm>
              <a:off x="2643068" y="1877225"/>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D10B5B7-37E6-95F6-D639-0289A3D613C9}"/>
                </a:ext>
              </a:extLst>
            </p:cNvPr>
            <p:cNvSpPr/>
            <p:nvPr/>
          </p:nvSpPr>
          <p:spPr>
            <a:xfrm>
              <a:off x="2643068" y="2804687"/>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1EF39C9-3867-CEE6-A556-5821BACE5F0E}"/>
                </a:ext>
              </a:extLst>
            </p:cNvPr>
            <p:cNvSpPr/>
            <p:nvPr/>
          </p:nvSpPr>
          <p:spPr>
            <a:xfrm>
              <a:off x="2652593" y="3738137"/>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5E2035E4-25FF-7740-8EE5-DCF53C2F4563}"/>
                </a:ext>
              </a:extLst>
            </p:cNvPr>
            <p:cNvSpPr/>
            <p:nvPr/>
          </p:nvSpPr>
          <p:spPr>
            <a:xfrm>
              <a:off x="2612586" y="4623194"/>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B634E7E3-B263-BD68-64FA-32CA5961C3FB}"/>
                </a:ext>
              </a:extLst>
            </p:cNvPr>
            <p:cNvCxnSpPr>
              <a:cxnSpLocks/>
              <a:stCxn id="18" idx="6"/>
            </p:cNvCxnSpPr>
            <p:nvPr/>
          </p:nvCxnSpPr>
          <p:spPr>
            <a:xfrm>
              <a:off x="1536922" y="338338"/>
              <a:ext cx="1117765" cy="1885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42264D9-F7A0-1B8E-DB06-1535E1BC170C}"/>
                </a:ext>
              </a:extLst>
            </p:cNvPr>
            <p:cNvCxnSpPr>
              <a:cxnSpLocks/>
              <a:stCxn id="41" idx="6"/>
              <a:endCxn id="24" idx="2"/>
            </p:cNvCxnSpPr>
            <p:nvPr/>
          </p:nvCxnSpPr>
          <p:spPr>
            <a:xfrm flipV="1">
              <a:off x="1621261" y="2200391"/>
              <a:ext cx="1021807" cy="18526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C3B0C94-EDA9-59D1-A37D-D71C98310F6F}"/>
                </a:ext>
              </a:extLst>
            </p:cNvPr>
            <p:cNvCxnSpPr>
              <a:cxnSpLocks/>
              <a:stCxn id="5" idx="6"/>
              <a:endCxn id="24" idx="2"/>
            </p:cNvCxnSpPr>
            <p:nvPr/>
          </p:nvCxnSpPr>
          <p:spPr>
            <a:xfrm flipV="1">
              <a:off x="1581254" y="2200391"/>
              <a:ext cx="1061814" cy="2737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3E134C-29C6-96C0-37B4-A3A3596E263A}"/>
                </a:ext>
              </a:extLst>
            </p:cNvPr>
            <p:cNvCxnSpPr>
              <a:cxnSpLocks/>
              <a:stCxn id="6" idx="6"/>
              <a:endCxn id="24" idx="2"/>
            </p:cNvCxnSpPr>
            <p:nvPr/>
          </p:nvCxnSpPr>
          <p:spPr>
            <a:xfrm flipV="1">
              <a:off x="1581254" y="2200391"/>
              <a:ext cx="1061814" cy="36651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AF184D4-2CC2-3A7F-2CBC-7D94AA49FE19}"/>
                </a:ext>
              </a:extLst>
            </p:cNvPr>
            <p:cNvCxnSpPr>
              <a:cxnSpLocks/>
              <a:endCxn id="24" idx="2"/>
            </p:cNvCxnSpPr>
            <p:nvPr/>
          </p:nvCxnSpPr>
          <p:spPr>
            <a:xfrm flipV="1">
              <a:off x="1599039" y="2200391"/>
              <a:ext cx="1044029" cy="45210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ED1938C-0588-BCBB-A62D-17EE00CAE302}"/>
                </a:ext>
              </a:extLst>
            </p:cNvPr>
            <p:cNvCxnSpPr>
              <a:cxnSpLocks/>
              <a:stCxn id="19" idx="6"/>
              <a:endCxn id="24" idx="2"/>
            </p:cNvCxnSpPr>
            <p:nvPr/>
          </p:nvCxnSpPr>
          <p:spPr>
            <a:xfrm>
              <a:off x="1536922" y="1265800"/>
              <a:ext cx="1106146" cy="934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1FF05D7-887A-6138-535A-ED3C82AD0A39}"/>
                </a:ext>
              </a:extLst>
            </p:cNvPr>
            <p:cNvCxnSpPr>
              <a:cxnSpLocks/>
              <a:stCxn id="39" idx="6"/>
              <a:endCxn id="24" idx="2"/>
            </p:cNvCxnSpPr>
            <p:nvPr/>
          </p:nvCxnSpPr>
          <p:spPr>
            <a:xfrm>
              <a:off x="1611736" y="2192080"/>
              <a:ext cx="1031332" cy="83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4AD0BCA-E1DC-AABD-C57B-C9432E7AEEE1}"/>
                </a:ext>
              </a:extLst>
            </p:cNvPr>
            <p:cNvCxnSpPr>
              <a:cxnSpLocks/>
              <a:stCxn id="18" idx="6"/>
              <a:endCxn id="25" idx="2"/>
            </p:cNvCxnSpPr>
            <p:nvPr/>
          </p:nvCxnSpPr>
          <p:spPr>
            <a:xfrm>
              <a:off x="1536922" y="338338"/>
              <a:ext cx="1106146" cy="27895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6EC9873-B9DE-09BD-BB17-B9334CBF8D70}"/>
                </a:ext>
              </a:extLst>
            </p:cNvPr>
            <p:cNvCxnSpPr>
              <a:cxnSpLocks/>
              <a:stCxn id="19" idx="6"/>
              <a:endCxn id="25" idx="2"/>
            </p:cNvCxnSpPr>
            <p:nvPr/>
          </p:nvCxnSpPr>
          <p:spPr>
            <a:xfrm>
              <a:off x="1536922" y="1265800"/>
              <a:ext cx="1106146" cy="186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D4D822D-40BA-04E5-C01B-A5B12E862A29}"/>
                </a:ext>
              </a:extLst>
            </p:cNvPr>
            <p:cNvCxnSpPr>
              <a:cxnSpLocks/>
              <a:stCxn id="5" idx="6"/>
              <a:endCxn id="25" idx="2"/>
            </p:cNvCxnSpPr>
            <p:nvPr/>
          </p:nvCxnSpPr>
          <p:spPr>
            <a:xfrm flipV="1">
              <a:off x="1581254" y="3127853"/>
              <a:ext cx="1061814" cy="18101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0F0B973-BD0C-827D-8127-EDEA7BC25916}"/>
                </a:ext>
              </a:extLst>
            </p:cNvPr>
            <p:cNvCxnSpPr>
              <a:cxnSpLocks/>
              <a:stCxn id="6" idx="6"/>
              <a:endCxn id="25" idx="2"/>
            </p:cNvCxnSpPr>
            <p:nvPr/>
          </p:nvCxnSpPr>
          <p:spPr>
            <a:xfrm flipV="1">
              <a:off x="1581254" y="3127853"/>
              <a:ext cx="1061814" cy="2737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02CE500-F1E4-E3AC-D861-C2AB537F2EA9}"/>
                </a:ext>
              </a:extLst>
            </p:cNvPr>
            <p:cNvCxnSpPr>
              <a:cxnSpLocks/>
              <a:endCxn id="26" idx="2"/>
            </p:cNvCxnSpPr>
            <p:nvPr/>
          </p:nvCxnSpPr>
          <p:spPr>
            <a:xfrm flipV="1">
              <a:off x="1624709" y="4061303"/>
              <a:ext cx="1027884" cy="266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E6538CF-1056-4D3A-0923-5393049AF888}"/>
                </a:ext>
              </a:extLst>
            </p:cNvPr>
            <p:cNvCxnSpPr>
              <a:cxnSpLocks/>
              <a:stCxn id="6" idx="6"/>
              <a:endCxn id="26" idx="2"/>
            </p:cNvCxnSpPr>
            <p:nvPr/>
          </p:nvCxnSpPr>
          <p:spPr>
            <a:xfrm flipV="1">
              <a:off x="1581254" y="4061303"/>
              <a:ext cx="1071339" cy="1804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629A1CA-262A-F001-5D75-96BF599C5507}"/>
                </a:ext>
              </a:extLst>
            </p:cNvPr>
            <p:cNvCxnSpPr>
              <a:cxnSpLocks/>
              <a:stCxn id="5" idx="6"/>
              <a:endCxn id="26" idx="2"/>
            </p:cNvCxnSpPr>
            <p:nvPr/>
          </p:nvCxnSpPr>
          <p:spPr>
            <a:xfrm flipV="1">
              <a:off x="1581254" y="4061303"/>
              <a:ext cx="1071339" cy="876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FFE1008-D244-6B41-CEC7-3085CE74A66F}"/>
                </a:ext>
              </a:extLst>
            </p:cNvPr>
            <p:cNvCxnSpPr>
              <a:cxnSpLocks/>
              <a:stCxn id="41" idx="6"/>
              <a:endCxn id="26" idx="2"/>
            </p:cNvCxnSpPr>
            <p:nvPr/>
          </p:nvCxnSpPr>
          <p:spPr>
            <a:xfrm>
              <a:off x="1621261" y="4052992"/>
              <a:ext cx="1031332" cy="83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FAF8472-98B5-AEA9-D8B4-640E720FFA79}"/>
                </a:ext>
              </a:extLst>
            </p:cNvPr>
            <p:cNvCxnSpPr>
              <a:cxnSpLocks/>
              <a:stCxn id="40" idx="6"/>
              <a:endCxn id="26" idx="2"/>
            </p:cNvCxnSpPr>
            <p:nvPr/>
          </p:nvCxnSpPr>
          <p:spPr>
            <a:xfrm>
              <a:off x="1611736" y="3119542"/>
              <a:ext cx="1040857" cy="941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97A24D8-DC19-0071-0964-27CB76970313}"/>
                </a:ext>
              </a:extLst>
            </p:cNvPr>
            <p:cNvCxnSpPr>
              <a:cxnSpLocks/>
              <a:stCxn id="39" idx="6"/>
              <a:endCxn id="26" idx="2"/>
            </p:cNvCxnSpPr>
            <p:nvPr/>
          </p:nvCxnSpPr>
          <p:spPr>
            <a:xfrm>
              <a:off x="1611736" y="2192080"/>
              <a:ext cx="1040857" cy="18692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A74F327-11EC-F4CC-CD3F-4F9336071145}"/>
                </a:ext>
              </a:extLst>
            </p:cNvPr>
            <p:cNvCxnSpPr>
              <a:cxnSpLocks/>
              <a:stCxn id="19" idx="6"/>
              <a:endCxn id="26" idx="2"/>
            </p:cNvCxnSpPr>
            <p:nvPr/>
          </p:nvCxnSpPr>
          <p:spPr>
            <a:xfrm>
              <a:off x="1536922" y="1265800"/>
              <a:ext cx="1115671" cy="2795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A9FC452-198F-2C18-FCFE-5DD0D1E7D9A1}"/>
                </a:ext>
              </a:extLst>
            </p:cNvPr>
            <p:cNvCxnSpPr>
              <a:cxnSpLocks/>
              <a:stCxn id="18" idx="6"/>
              <a:endCxn id="26" idx="2"/>
            </p:cNvCxnSpPr>
            <p:nvPr/>
          </p:nvCxnSpPr>
          <p:spPr>
            <a:xfrm>
              <a:off x="1536922" y="338338"/>
              <a:ext cx="1115671" cy="37229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3D59E4-B2A3-A0A9-5334-7D5DAE2E40DD}"/>
                </a:ext>
              </a:extLst>
            </p:cNvPr>
            <p:cNvCxnSpPr>
              <a:cxnSpLocks/>
              <a:stCxn id="6" idx="6"/>
              <a:endCxn id="30" idx="2"/>
            </p:cNvCxnSpPr>
            <p:nvPr/>
          </p:nvCxnSpPr>
          <p:spPr>
            <a:xfrm flipV="1">
              <a:off x="1581254" y="4946360"/>
              <a:ext cx="1031332" cy="919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D5269ED-3FA7-8735-F8C5-346D2AC40281}"/>
                </a:ext>
              </a:extLst>
            </p:cNvPr>
            <p:cNvCxnSpPr>
              <a:cxnSpLocks/>
              <a:stCxn id="5" idx="6"/>
              <a:endCxn id="30" idx="2"/>
            </p:cNvCxnSpPr>
            <p:nvPr/>
          </p:nvCxnSpPr>
          <p:spPr>
            <a:xfrm>
              <a:off x="1581254" y="4938049"/>
              <a:ext cx="1031332" cy="83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E3140B7-C2BC-BE02-2CDC-FEBD55C3020E}"/>
                </a:ext>
              </a:extLst>
            </p:cNvPr>
            <p:cNvCxnSpPr>
              <a:cxnSpLocks/>
              <a:stCxn id="41" idx="6"/>
              <a:endCxn id="30" idx="2"/>
            </p:cNvCxnSpPr>
            <p:nvPr/>
          </p:nvCxnSpPr>
          <p:spPr>
            <a:xfrm>
              <a:off x="1621261" y="4052992"/>
              <a:ext cx="991325" cy="893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986F216-11DF-039D-E1F0-1A996989E2D7}"/>
                </a:ext>
              </a:extLst>
            </p:cNvPr>
            <p:cNvCxnSpPr>
              <a:cxnSpLocks/>
              <a:stCxn id="40" idx="6"/>
              <a:endCxn id="30" idx="2"/>
            </p:cNvCxnSpPr>
            <p:nvPr/>
          </p:nvCxnSpPr>
          <p:spPr>
            <a:xfrm>
              <a:off x="1611736" y="3119542"/>
              <a:ext cx="1000850" cy="1826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8F18C77-FC74-E7CC-4FA1-0748A1433273}"/>
                </a:ext>
              </a:extLst>
            </p:cNvPr>
            <p:cNvCxnSpPr>
              <a:cxnSpLocks/>
              <a:stCxn id="39" idx="6"/>
              <a:endCxn id="30" idx="2"/>
            </p:cNvCxnSpPr>
            <p:nvPr/>
          </p:nvCxnSpPr>
          <p:spPr>
            <a:xfrm>
              <a:off x="1611736" y="2192080"/>
              <a:ext cx="1000850" cy="27542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CC6A3F0-FC91-C81E-C4A1-8F8E65FFC12A}"/>
                </a:ext>
              </a:extLst>
            </p:cNvPr>
            <p:cNvCxnSpPr>
              <a:cxnSpLocks/>
              <a:stCxn id="19" idx="6"/>
              <a:endCxn id="30" idx="2"/>
            </p:cNvCxnSpPr>
            <p:nvPr/>
          </p:nvCxnSpPr>
          <p:spPr>
            <a:xfrm>
              <a:off x="1536922" y="1265800"/>
              <a:ext cx="1075664" cy="3680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29071BEA-03B8-7329-ECD0-7EC37B99203C}"/>
                </a:ext>
              </a:extLst>
            </p:cNvPr>
            <p:cNvCxnSpPr>
              <a:cxnSpLocks/>
              <a:stCxn id="18" idx="6"/>
              <a:endCxn id="30" idx="2"/>
            </p:cNvCxnSpPr>
            <p:nvPr/>
          </p:nvCxnSpPr>
          <p:spPr>
            <a:xfrm>
              <a:off x="1536922" y="338338"/>
              <a:ext cx="1075664" cy="460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837EA99-D514-F5EF-E5DB-25403993D70E}"/>
                </a:ext>
              </a:extLst>
            </p:cNvPr>
            <p:cNvCxnSpPr>
              <a:cxnSpLocks/>
              <a:stCxn id="7" idx="6"/>
              <a:endCxn id="30" idx="2"/>
            </p:cNvCxnSpPr>
            <p:nvPr/>
          </p:nvCxnSpPr>
          <p:spPr>
            <a:xfrm flipV="1">
              <a:off x="1590779" y="4946360"/>
              <a:ext cx="1021807" cy="1852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A29282F-F08F-FC96-3B88-A7C68AB66500}"/>
                </a:ext>
              </a:extLst>
            </p:cNvPr>
            <p:cNvCxnSpPr>
              <a:cxnSpLocks/>
              <a:stCxn id="40" idx="6"/>
              <a:endCxn id="24" idx="2"/>
            </p:cNvCxnSpPr>
            <p:nvPr/>
          </p:nvCxnSpPr>
          <p:spPr>
            <a:xfrm flipV="1">
              <a:off x="1611736" y="2200391"/>
              <a:ext cx="1031332" cy="919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B32B9E8-C08C-C179-5355-C3193B71C1E4}"/>
                </a:ext>
              </a:extLst>
            </p:cNvPr>
            <p:cNvCxnSpPr>
              <a:cxnSpLocks/>
              <a:endCxn id="25" idx="2"/>
            </p:cNvCxnSpPr>
            <p:nvPr/>
          </p:nvCxnSpPr>
          <p:spPr>
            <a:xfrm flipV="1">
              <a:off x="1632402" y="3127853"/>
              <a:ext cx="1010666" cy="3584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3E65F186-F2E8-53A7-F19C-DF53663329AC}"/>
                </a:ext>
              </a:extLst>
            </p:cNvPr>
            <p:cNvSpPr/>
            <p:nvPr/>
          </p:nvSpPr>
          <p:spPr>
            <a:xfrm>
              <a:off x="931395" y="7593395"/>
              <a:ext cx="633984" cy="64633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3" name="Straight Connector 132">
              <a:extLst>
                <a:ext uri="{FF2B5EF4-FFF2-40B4-BE49-F238E27FC236}">
                  <a16:creationId xmlns:a16="http://schemas.microsoft.com/office/drawing/2014/main" id="{4865910E-0B71-40E9-02C4-B31265943271}"/>
                </a:ext>
              </a:extLst>
            </p:cNvPr>
            <p:cNvCxnSpPr>
              <a:cxnSpLocks/>
              <a:stCxn id="117" idx="6"/>
              <a:endCxn id="24" idx="2"/>
            </p:cNvCxnSpPr>
            <p:nvPr/>
          </p:nvCxnSpPr>
          <p:spPr>
            <a:xfrm flipV="1">
              <a:off x="1565379" y="2200391"/>
              <a:ext cx="1077689" cy="57161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9698526-9419-9E1E-1B59-9A4ED7742C09}"/>
                </a:ext>
              </a:extLst>
            </p:cNvPr>
            <p:cNvCxnSpPr>
              <a:cxnSpLocks/>
              <a:stCxn id="117" idx="6"/>
              <a:endCxn id="25" idx="2"/>
            </p:cNvCxnSpPr>
            <p:nvPr/>
          </p:nvCxnSpPr>
          <p:spPr>
            <a:xfrm flipV="1">
              <a:off x="1565379" y="3127853"/>
              <a:ext cx="1077689" cy="4788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D074797-A87F-5AA7-CD31-94B216114447}"/>
                </a:ext>
              </a:extLst>
            </p:cNvPr>
            <p:cNvCxnSpPr>
              <a:cxnSpLocks/>
              <a:stCxn id="117" idx="6"/>
              <a:endCxn id="26" idx="2"/>
            </p:cNvCxnSpPr>
            <p:nvPr/>
          </p:nvCxnSpPr>
          <p:spPr>
            <a:xfrm flipV="1">
              <a:off x="1565379" y="4061303"/>
              <a:ext cx="1087214" cy="38552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402E009-A02E-D64D-FB9D-3333D0CC7659}"/>
                </a:ext>
              </a:extLst>
            </p:cNvPr>
            <p:cNvCxnSpPr>
              <a:cxnSpLocks/>
              <a:stCxn id="117" idx="6"/>
              <a:endCxn id="30" idx="2"/>
            </p:cNvCxnSpPr>
            <p:nvPr/>
          </p:nvCxnSpPr>
          <p:spPr>
            <a:xfrm flipV="1">
              <a:off x="1565379" y="4946360"/>
              <a:ext cx="1047207" cy="2970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4F6DF1F4-6541-C451-2162-F05829886EC4}"/>
              </a:ext>
            </a:extLst>
          </p:cNvPr>
          <p:cNvSpPr txBox="1"/>
          <p:nvPr/>
        </p:nvSpPr>
        <p:spPr>
          <a:xfrm>
            <a:off x="2408146" y="427134"/>
            <a:ext cx="7721049" cy="646331"/>
          </a:xfrm>
          <a:prstGeom prst="rect">
            <a:avLst/>
          </a:prstGeom>
          <a:noFill/>
        </p:spPr>
        <p:txBody>
          <a:bodyPr wrap="square" rtlCol="0">
            <a:spAutoFit/>
          </a:bodyPr>
          <a:lstStyle/>
          <a:p>
            <a:r>
              <a:rPr lang="en-US" dirty="0"/>
              <a:t>	</a:t>
            </a:r>
            <a:r>
              <a:rPr lang="en-US" b="1" dirty="0">
                <a:solidFill>
                  <a:schemeClr val="bg1"/>
                </a:solidFill>
              </a:rPr>
              <a:t>Comparison of Neural Networks vs Convolutional Neural Networks </a:t>
            </a:r>
          </a:p>
          <a:p>
            <a:endParaRPr 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10436FCA-E4D2-8363-2A8D-65E1A78233D2}"/>
                  </a:ext>
                </a:extLst>
              </p:cNvPr>
              <p:cNvSpPr txBox="1"/>
              <p:nvPr/>
            </p:nvSpPr>
            <p:spPr>
              <a:xfrm>
                <a:off x="3500218" y="1470790"/>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25" name="TextBox 124">
                <a:extLst>
                  <a:ext uri="{FF2B5EF4-FFF2-40B4-BE49-F238E27FC236}">
                    <a16:creationId xmlns:a16="http://schemas.microsoft.com/office/drawing/2014/main" id="{10436FCA-E4D2-8363-2A8D-65E1A78233D2}"/>
                  </a:ext>
                </a:extLst>
              </p:cNvPr>
              <p:cNvSpPr txBox="1">
                <a:spLocks noRot="1" noChangeAspect="1" noMove="1" noResize="1" noEditPoints="1" noAdjustHandles="1" noChangeArrowheads="1" noChangeShapeType="1" noTextEdit="1"/>
              </p:cNvSpPr>
              <p:nvPr/>
            </p:nvSpPr>
            <p:spPr>
              <a:xfrm>
                <a:off x="3500218" y="1470790"/>
                <a:ext cx="234791" cy="461665"/>
              </a:xfrm>
              <a:prstGeom prst="rect">
                <a:avLst/>
              </a:prstGeom>
              <a:blipFill>
                <a:blip r:embed="rId3"/>
                <a:stretch>
                  <a:fillRect r="-89744"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46694BD5-0F83-4A8B-0030-D5E8744F7265}"/>
                  </a:ext>
                </a:extLst>
              </p:cNvPr>
              <p:cNvSpPr txBox="1"/>
              <p:nvPr/>
            </p:nvSpPr>
            <p:spPr>
              <a:xfrm>
                <a:off x="3511503" y="1857724"/>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27" name="TextBox 126">
                <a:extLst>
                  <a:ext uri="{FF2B5EF4-FFF2-40B4-BE49-F238E27FC236}">
                    <a16:creationId xmlns:a16="http://schemas.microsoft.com/office/drawing/2014/main" id="{46694BD5-0F83-4A8B-0030-D5E8744F7265}"/>
                  </a:ext>
                </a:extLst>
              </p:cNvPr>
              <p:cNvSpPr txBox="1">
                <a:spLocks noRot="1" noChangeAspect="1" noMove="1" noResize="1" noEditPoints="1" noAdjustHandles="1" noChangeArrowheads="1" noChangeShapeType="1" noTextEdit="1"/>
              </p:cNvSpPr>
              <p:nvPr/>
            </p:nvSpPr>
            <p:spPr>
              <a:xfrm>
                <a:off x="3511503" y="1857724"/>
                <a:ext cx="234791" cy="461665"/>
              </a:xfrm>
              <a:prstGeom prst="rect">
                <a:avLst/>
              </a:prstGeom>
              <a:blipFill>
                <a:blip r:embed="rId4"/>
                <a:stretch>
                  <a:fillRect r="-92308"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84817855-D157-5621-4D0E-A2E015CF59E0}"/>
                  </a:ext>
                </a:extLst>
              </p:cNvPr>
              <p:cNvSpPr txBox="1"/>
              <p:nvPr/>
            </p:nvSpPr>
            <p:spPr>
              <a:xfrm>
                <a:off x="3997962" y="987157"/>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28" name="TextBox 127">
                <a:extLst>
                  <a:ext uri="{FF2B5EF4-FFF2-40B4-BE49-F238E27FC236}">
                    <a16:creationId xmlns:a16="http://schemas.microsoft.com/office/drawing/2014/main" id="{84817855-D157-5621-4D0E-A2E015CF59E0}"/>
                  </a:ext>
                </a:extLst>
              </p:cNvPr>
              <p:cNvSpPr txBox="1">
                <a:spLocks noRot="1" noChangeAspect="1" noMove="1" noResize="1" noEditPoints="1" noAdjustHandles="1" noChangeArrowheads="1" noChangeShapeType="1" noTextEdit="1"/>
              </p:cNvSpPr>
              <p:nvPr/>
            </p:nvSpPr>
            <p:spPr>
              <a:xfrm>
                <a:off x="3997962" y="987157"/>
                <a:ext cx="234791" cy="461665"/>
              </a:xfrm>
              <a:prstGeom prst="rect">
                <a:avLst/>
              </a:prstGeom>
              <a:blipFill>
                <a:blip r:embed="rId5"/>
                <a:stretch>
                  <a:fillRect l="-7895" r="-92105"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0250E50-93B1-60E3-295C-1BC3EDC85AEB}"/>
                  </a:ext>
                </a:extLst>
              </p:cNvPr>
              <p:cNvSpPr txBox="1"/>
              <p:nvPr/>
            </p:nvSpPr>
            <p:spPr>
              <a:xfrm>
                <a:off x="4669041" y="987162"/>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29" name="TextBox 128">
                <a:extLst>
                  <a:ext uri="{FF2B5EF4-FFF2-40B4-BE49-F238E27FC236}">
                    <a16:creationId xmlns:a16="http://schemas.microsoft.com/office/drawing/2014/main" id="{40250E50-93B1-60E3-295C-1BC3EDC85AEB}"/>
                  </a:ext>
                </a:extLst>
              </p:cNvPr>
              <p:cNvSpPr txBox="1">
                <a:spLocks noRot="1" noChangeAspect="1" noMove="1" noResize="1" noEditPoints="1" noAdjustHandles="1" noChangeArrowheads="1" noChangeShapeType="1" noTextEdit="1"/>
              </p:cNvSpPr>
              <p:nvPr/>
            </p:nvSpPr>
            <p:spPr>
              <a:xfrm>
                <a:off x="4669041" y="987162"/>
                <a:ext cx="234791" cy="461665"/>
              </a:xfrm>
              <a:prstGeom prst="rect">
                <a:avLst/>
              </a:prstGeom>
              <a:blipFill>
                <a:blip r:embed="rId6"/>
                <a:stretch>
                  <a:fillRect l="-7895" r="-94737"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DDB23C4-1414-53AA-904F-2E384FF03515}"/>
                  </a:ext>
                </a:extLst>
              </p:cNvPr>
              <p:cNvSpPr txBox="1"/>
              <p:nvPr/>
            </p:nvSpPr>
            <p:spPr>
              <a:xfrm>
                <a:off x="5347932" y="994779"/>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30" name="TextBox 129">
                <a:extLst>
                  <a:ext uri="{FF2B5EF4-FFF2-40B4-BE49-F238E27FC236}">
                    <a16:creationId xmlns:a16="http://schemas.microsoft.com/office/drawing/2014/main" id="{7DDB23C4-1414-53AA-904F-2E384FF03515}"/>
                  </a:ext>
                </a:extLst>
              </p:cNvPr>
              <p:cNvSpPr txBox="1">
                <a:spLocks noRot="1" noChangeAspect="1" noMove="1" noResize="1" noEditPoints="1" noAdjustHandles="1" noChangeArrowheads="1" noChangeShapeType="1" noTextEdit="1"/>
              </p:cNvSpPr>
              <p:nvPr/>
            </p:nvSpPr>
            <p:spPr>
              <a:xfrm>
                <a:off x="5347932" y="994779"/>
                <a:ext cx="234791" cy="461665"/>
              </a:xfrm>
              <a:prstGeom prst="rect">
                <a:avLst/>
              </a:prstGeom>
              <a:blipFill>
                <a:blip r:embed="rId7"/>
                <a:stretch>
                  <a:fillRect l="-7692" r="-89744"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4FEF5A0-5289-A715-DE0F-94A149665B7E}"/>
                  </a:ext>
                </a:extLst>
              </p:cNvPr>
              <p:cNvSpPr txBox="1"/>
              <p:nvPr/>
            </p:nvSpPr>
            <p:spPr>
              <a:xfrm>
                <a:off x="1419789" y="236690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0" name="TextBox 79">
                <a:extLst>
                  <a:ext uri="{FF2B5EF4-FFF2-40B4-BE49-F238E27FC236}">
                    <a16:creationId xmlns:a16="http://schemas.microsoft.com/office/drawing/2014/main" id="{84FEF5A0-5289-A715-DE0F-94A149665B7E}"/>
                  </a:ext>
                </a:extLst>
              </p:cNvPr>
              <p:cNvSpPr txBox="1">
                <a:spLocks noRot="1" noChangeAspect="1" noMove="1" noResize="1" noEditPoints="1" noAdjustHandles="1" noChangeArrowheads="1" noChangeShapeType="1" noTextEdit="1"/>
              </p:cNvSpPr>
              <p:nvPr/>
            </p:nvSpPr>
            <p:spPr>
              <a:xfrm>
                <a:off x="1419789" y="2366902"/>
                <a:ext cx="259557" cy="369332"/>
              </a:xfrm>
              <a:prstGeom prst="rect">
                <a:avLst/>
              </a:prstGeom>
              <a:blipFill>
                <a:blip r:embed="rId8"/>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B54B7C0-3CA1-5BBA-E15B-C4DF239EACF1}"/>
                  </a:ext>
                </a:extLst>
              </p:cNvPr>
              <p:cNvSpPr txBox="1"/>
              <p:nvPr/>
            </p:nvSpPr>
            <p:spPr>
              <a:xfrm>
                <a:off x="1423599" y="300063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7" name="TextBox 86">
                <a:extLst>
                  <a:ext uri="{FF2B5EF4-FFF2-40B4-BE49-F238E27FC236}">
                    <a16:creationId xmlns:a16="http://schemas.microsoft.com/office/drawing/2014/main" id="{FB54B7C0-3CA1-5BBA-E15B-C4DF239EACF1}"/>
                  </a:ext>
                </a:extLst>
              </p:cNvPr>
              <p:cNvSpPr txBox="1">
                <a:spLocks noRot="1" noChangeAspect="1" noMove="1" noResize="1" noEditPoints="1" noAdjustHandles="1" noChangeArrowheads="1" noChangeShapeType="1" noTextEdit="1"/>
              </p:cNvSpPr>
              <p:nvPr/>
            </p:nvSpPr>
            <p:spPr>
              <a:xfrm>
                <a:off x="1423599" y="3000632"/>
                <a:ext cx="259557" cy="369332"/>
              </a:xfrm>
              <a:prstGeom prst="rect">
                <a:avLst/>
              </a:prstGeom>
              <a:blipFill>
                <a:blip r:embed="rId9"/>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4D12A4-1B6D-695F-D102-7E73B4C150D6}"/>
                  </a:ext>
                </a:extLst>
              </p:cNvPr>
              <p:cNvSpPr txBox="1"/>
              <p:nvPr/>
            </p:nvSpPr>
            <p:spPr>
              <a:xfrm>
                <a:off x="1427407" y="423657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6</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8" name="TextBox 7">
                <a:extLst>
                  <a:ext uri="{FF2B5EF4-FFF2-40B4-BE49-F238E27FC236}">
                    <a16:creationId xmlns:a16="http://schemas.microsoft.com/office/drawing/2014/main" id="{C74D12A4-1B6D-695F-D102-7E73B4C150D6}"/>
                  </a:ext>
                </a:extLst>
              </p:cNvPr>
              <p:cNvSpPr txBox="1">
                <a:spLocks noRot="1" noChangeAspect="1" noMove="1" noResize="1" noEditPoints="1" noAdjustHandles="1" noChangeArrowheads="1" noChangeShapeType="1" noTextEdit="1"/>
              </p:cNvSpPr>
              <p:nvPr/>
            </p:nvSpPr>
            <p:spPr>
              <a:xfrm>
                <a:off x="1427407" y="4236571"/>
                <a:ext cx="259557" cy="369332"/>
              </a:xfrm>
              <a:prstGeom prst="rect">
                <a:avLst/>
              </a:prstGeom>
              <a:blipFill>
                <a:blip r:embed="rId10"/>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57AF17-06E9-E53B-011F-CFDCE9DEA2E4}"/>
                  </a:ext>
                </a:extLst>
              </p:cNvPr>
              <p:cNvSpPr txBox="1"/>
              <p:nvPr/>
            </p:nvSpPr>
            <p:spPr>
              <a:xfrm>
                <a:off x="1405817" y="485760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7</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9" name="TextBox 8">
                <a:extLst>
                  <a:ext uri="{FF2B5EF4-FFF2-40B4-BE49-F238E27FC236}">
                    <a16:creationId xmlns:a16="http://schemas.microsoft.com/office/drawing/2014/main" id="{9457AF17-06E9-E53B-011F-CFDCE9DEA2E4}"/>
                  </a:ext>
                </a:extLst>
              </p:cNvPr>
              <p:cNvSpPr txBox="1">
                <a:spLocks noRot="1" noChangeAspect="1" noMove="1" noResize="1" noEditPoints="1" noAdjustHandles="1" noChangeArrowheads="1" noChangeShapeType="1" noTextEdit="1"/>
              </p:cNvSpPr>
              <p:nvPr/>
            </p:nvSpPr>
            <p:spPr>
              <a:xfrm>
                <a:off x="1405817" y="4857601"/>
                <a:ext cx="259557" cy="369332"/>
              </a:xfrm>
              <a:prstGeom prst="rect">
                <a:avLst/>
              </a:prstGeom>
              <a:blipFill>
                <a:blip r:embed="rId11"/>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F03E84-9E42-6CB5-82B8-F76796870238}"/>
                  </a:ext>
                </a:extLst>
              </p:cNvPr>
              <p:cNvSpPr txBox="1"/>
              <p:nvPr/>
            </p:nvSpPr>
            <p:spPr>
              <a:xfrm>
                <a:off x="1423597" y="546974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8</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10" name="TextBox 9">
                <a:extLst>
                  <a:ext uri="{FF2B5EF4-FFF2-40B4-BE49-F238E27FC236}">
                    <a16:creationId xmlns:a16="http://schemas.microsoft.com/office/drawing/2014/main" id="{DCF03E84-9E42-6CB5-82B8-F76796870238}"/>
                  </a:ext>
                </a:extLst>
              </p:cNvPr>
              <p:cNvSpPr txBox="1">
                <a:spLocks noRot="1" noChangeAspect="1" noMove="1" noResize="1" noEditPoints="1" noAdjustHandles="1" noChangeArrowheads="1" noChangeShapeType="1" noTextEdit="1"/>
              </p:cNvSpPr>
              <p:nvPr/>
            </p:nvSpPr>
            <p:spPr>
              <a:xfrm>
                <a:off x="1423597" y="5469741"/>
                <a:ext cx="259557" cy="369332"/>
              </a:xfrm>
              <a:prstGeom prst="rect">
                <a:avLst/>
              </a:prstGeom>
              <a:blipFill>
                <a:blip r:embed="rId12"/>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C230FB-B55C-28A8-41EA-E2016E3C44FF}"/>
                  </a:ext>
                </a:extLst>
              </p:cNvPr>
              <p:cNvSpPr txBox="1"/>
              <p:nvPr/>
            </p:nvSpPr>
            <p:spPr>
              <a:xfrm>
                <a:off x="1370375" y="1097360"/>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0" name="TextBox 19">
                <a:extLst>
                  <a:ext uri="{FF2B5EF4-FFF2-40B4-BE49-F238E27FC236}">
                    <a16:creationId xmlns:a16="http://schemas.microsoft.com/office/drawing/2014/main" id="{54C230FB-B55C-28A8-41EA-E2016E3C44FF}"/>
                  </a:ext>
                </a:extLst>
              </p:cNvPr>
              <p:cNvSpPr txBox="1">
                <a:spLocks noRot="1" noChangeAspect="1" noMove="1" noResize="1" noEditPoints="1" noAdjustHandles="1" noChangeArrowheads="1" noChangeShapeType="1" noTextEdit="1"/>
              </p:cNvSpPr>
              <p:nvPr/>
            </p:nvSpPr>
            <p:spPr>
              <a:xfrm>
                <a:off x="1370375" y="1097360"/>
                <a:ext cx="259557" cy="369332"/>
              </a:xfrm>
              <a:prstGeom prst="rect">
                <a:avLst/>
              </a:prstGeom>
              <a:blipFill>
                <a:blip r:embed="rId13"/>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F5DC2B-1225-8B6E-90C6-A75A7605F20B}"/>
                  </a:ext>
                </a:extLst>
              </p:cNvPr>
              <p:cNvSpPr txBox="1"/>
              <p:nvPr/>
            </p:nvSpPr>
            <p:spPr>
              <a:xfrm>
                <a:off x="1348785" y="1743790"/>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1" name="TextBox 20">
                <a:extLst>
                  <a:ext uri="{FF2B5EF4-FFF2-40B4-BE49-F238E27FC236}">
                    <a16:creationId xmlns:a16="http://schemas.microsoft.com/office/drawing/2014/main" id="{43F5DC2B-1225-8B6E-90C6-A75A7605F20B}"/>
                  </a:ext>
                </a:extLst>
              </p:cNvPr>
              <p:cNvSpPr txBox="1">
                <a:spLocks noRot="1" noChangeAspect="1" noMove="1" noResize="1" noEditPoints="1" noAdjustHandles="1" noChangeArrowheads="1" noChangeShapeType="1" noTextEdit="1"/>
              </p:cNvSpPr>
              <p:nvPr/>
            </p:nvSpPr>
            <p:spPr>
              <a:xfrm>
                <a:off x="1348785" y="1743790"/>
                <a:ext cx="259557" cy="369332"/>
              </a:xfrm>
              <a:prstGeom prst="rect">
                <a:avLst/>
              </a:prstGeom>
              <a:blipFill>
                <a:blip r:embed="rId14"/>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C201B7-39D1-8DAD-8880-7E2E45B051C4}"/>
                  </a:ext>
                </a:extLst>
              </p:cNvPr>
              <p:cNvSpPr txBox="1"/>
              <p:nvPr/>
            </p:nvSpPr>
            <p:spPr>
              <a:xfrm>
                <a:off x="2539005" y="233711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7" name="TextBox 26">
                <a:extLst>
                  <a:ext uri="{FF2B5EF4-FFF2-40B4-BE49-F238E27FC236}">
                    <a16:creationId xmlns:a16="http://schemas.microsoft.com/office/drawing/2014/main" id="{2FC201B7-39D1-8DAD-8880-7E2E45B051C4}"/>
                  </a:ext>
                </a:extLst>
              </p:cNvPr>
              <p:cNvSpPr txBox="1">
                <a:spLocks noRot="1" noChangeAspect="1" noMove="1" noResize="1" noEditPoints="1" noAdjustHandles="1" noChangeArrowheads="1" noChangeShapeType="1" noTextEdit="1"/>
              </p:cNvSpPr>
              <p:nvPr/>
            </p:nvSpPr>
            <p:spPr>
              <a:xfrm>
                <a:off x="2539005" y="2337113"/>
                <a:ext cx="259557" cy="369332"/>
              </a:xfrm>
              <a:prstGeom prst="rect">
                <a:avLst/>
              </a:prstGeom>
              <a:blipFill>
                <a:blip r:embed="rId15"/>
                <a:stretch>
                  <a:fillRect r="-40476"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E66C633-222F-8031-424F-493B87C00ABC}"/>
                  </a:ext>
                </a:extLst>
              </p:cNvPr>
              <p:cNvSpPr txBox="1"/>
              <p:nvPr/>
            </p:nvSpPr>
            <p:spPr>
              <a:xfrm>
                <a:off x="2517415" y="297084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8" name="TextBox 27">
                <a:extLst>
                  <a:ext uri="{FF2B5EF4-FFF2-40B4-BE49-F238E27FC236}">
                    <a16:creationId xmlns:a16="http://schemas.microsoft.com/office/drawing/2014/main" id="{6E66C633-222F-8031-424F-493B87C00ABC}"/>
                  </a:ext>
                </a:extLst>
              </p:cNvPr>
              <p:cNvSpPr txBox="1">
                <a:spLocks noRot="1" noChangeAspect="1" noMove="1" noResize="1" noEditPoints="1" noAdjustHandles="1" noChangeArrowheads="1" noChangeShapeType="1" noTextEdit="1"/>
              </p:cNvSpPr>
              <p:nvPr/>
            </p:nvSpPr>
            <p:spPr>
              <a:xfrm>
                <a:off x="2517415" y="2970843"/>
                <a:ext cx="259557" cy="369332"/>
              </a:xfrm>
              <a:prstGeom prst="rect">
                <a:avLst/>
              </a:prstGeom>
              <a:blipFill>
                <a:blip r:embed="rId16"/>
                <a:stretch>
                  <a:fillRect r="-3953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4E3B86-0E10-28F5-1261-C28D21619718}"/>
                  </a:ext>
                </a:extLst>
              </p:cNvPr>
              <p:cNvSpPr txBox="1"/>
              <p:nvPr/>
            </p:nvSpPr>
            <p:spPr>
              <a:xfrm>
                <a:off x="2535195" y="359568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9" name="TextBox 28">
                <a:extLst>
                  <a:ext uri="{FF2B5EF4-FFF2-40B4-BE49-F238E27FC236}">
                    <a16:creationId xmlns:a16="http://schemas.microsoft.com/office/drawing/2014/main" id="{494E3B86-0E10-28F5-1261-C28D21619718}"/>
                  </a:ext>
                </a:extLst>
              </p:cNvPr>
              <p:cNvSpPr txBox="1">
                <a:spLocks noRot="1" noChangeAspect="1" noMove="1" noResize="1" noEditPoints="1" noAdjustHandles="1" noChangeArrowheads="1" noChangeShapeType="1" noTextEdit="1"/>
              </p:cNvSpPr>
              <p:nvPr/>
            </p:nvSpPr>
            <p:spPr>
              <a:xfrm>
                <a:off x="2535195" y="3595683"/>
                <a:ext cx="259557" cy="369332"/>
              </a:xfrm>
              <a:prstGeom prst="rect">
                <a:avLst/>
              </a:prstGeom>
              <a:blipFill>
                <a:blip r:embed="rId17"/>
                <a:stretch>
                  <a:fillRect r="-4285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39FA2F-8A17-4524-B7F3-22EB4A37B911}"/>
                  </a:ext>
                </a:extLst>
              </p:cNvPr>
              <p:cNvSpPr txBox="1"/>
              <p:nvPr/>
            </p:nvSpPr>
            <p:spPr>
              <a:xfrm>
                <a:off x="2521223" y="418138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1" name="TextBox 30">
                <a:extLst>
                  <a:ext uri="{FF2B5EF4-FFF2-40B4-BE49-F238E27FC236}">
                    <a16:creationId xmlns:a16="http://schemas.microsoft.com/office/drawing/2014/main" id="{E639FA2F-8A17-4524-B7F3-22EB4A37B911}"/>
                  </a:ext>
                </a:extLst>
              </p:cNvPr>
              <p:cNvSpPr txBox="1">
                <a:spLocks noRot="1" noChangeAspect="1" noMove="1" noResize="1" noEditPoints="1" noAdjustHandles="1" noChangeArrowheads="1" noChangeShapeType="1" noTextEdit="1"/>
              </p:cNvSpPr>
              <p:nvPr/>
            </p:nvSpPr>
            <p:spPr>
              <a:xfrm>
                <a:off x="2521223" y="4181382"/>
                <a:ext cx="259557" cy="369332"/>
              </a:xfrm>
              <a:prstGeom prst="rect">
                <a:avLst/>
              </a:prstGeom>
              <a:blipFill>
                <a:blip r:embed="rId18"/>
                <a:stretch>
                  <a:fillRect r="-3809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A3D1F34-D0DE-845C-E19E-1F095C48FD0B}"/>
                  </a:ext>
                </a:extLst>
              </p:cNvPr>
              <p:cNvSpPr txBox="1"/>
              <p:nvPr/>
            </p:nvSpPr>
            <p:spPr>
              <a:xfrm>
                <a:off x="1436298" y="363809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9" name="TextBox 48">
                <a:extLst>
                  <a:ext uri="{FF2B5EF4-FFF2-40B4-BE49-F238E27FC236}">
                    <a16:creationId xmlns:a16="http://schemas.microsoft.com/office/drawing/2014/main" id="{2A3D1F34-D0DE-845C-E19E-1F095C48FD0B}"/>
                  </a:ext>
                </a:extLst>
              </p:cNvPr>
              <p:cNvSpPr txBox="1">
                <a:spLocks noRot="1" noChangeAspect="1" noMove="1" noResize="1" noEditPoints="1" noAdjustHandles="1" noChangeArrowheads="1" noChangeShapeType="1" noTextEdit="1"/>
              </p:cNvSpPr>
              <p:nvPr/>
            </p:nvSpPr>
            <p:spPr>
              <a:xfrm>
                <a:off x="1436298" y="3638099"/>
                <a:ext cx="259557" cy="369332"/>
              </a:xfrm>
              <a:prstGeom prst="rect">
                <a:avLst/>
              </a:prstGeom>
              <a:blipFill>
                <a:blip r:embed="rId19"/>
                <a:stretch>
                  <a:fillRect r="-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D7AA99DB-C8F3-5376-91B7-88C60EEAF62C}"/>
                  </a:ext>
                </a:extLst>
              </p:cNvPr>
              <p:cNvSpPr txBox="1"/>
              <p:nvPr/>
            </p:nvSpPr>
            <p:spPr>
              <a:xfrm>
                <a:off x="3514734" y="2194695"/>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smtClean="0">
                            <a:effectLst/>
                            <a:latin typeface="Cambria Math" panose="02040503050406030204" pitchFamily="18" charset="0"/>
                          </a:rPr>
                          <m:t>3</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201" name="TextBox 200">
                <a:extLst>
                  <a:ext uri="{FF2B5EF4-FFF2-40B4-BE49-F238E27FC236}">
                    <a16:creationId xmlns:a16="http://schemas.microsoft.com/office/drawing/2014/main" id="{D7AA99DB-C8F3-5376-91B7-88C60EEAF62C}"/>
                  </a:ext>
                </a:extLst>
              </p:cNvPr>
              <p:cNvSpPr txBox="1">
                <a:spLocks noRot="1" noChangeAspect="1" noMove="1" noResize="1" noEditPoints="1" noAdjustHandles="1" noChangeArrowheads="1" noChangeShapeType="1" noTextEdit="1"/>
              </p:cNvSpPr>
              <p:nvPr/>
            </p:nvSpPr>
            <p:spPr>
              <a:xfrm>
                <a:off x="3514734" y="2194695"/>
                <a:ext cx="234791" cy="461665"/>
              </a:xfrm>
              <a:prstGeom prst="rect">
                <a:avLst/>
              </a:prstGeom>
              <a:blipFill>
                <a:blip r:embed="rId20"/>
                <a:stretch>
                  <a:fillRect r="-97368"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971AB0B-2B48-9BB0-C36C-98D76F5309AA}"/>
                  </a:ext>
                </a:extLst>
              </p:cNvPr>
              <p:cNvSpPr txBox="1"/>
              <p:nvPr/>
            </p:nvSpPr>
            <p:spPr>
              <a:xfrm>
                <a:off x="3526019" y="2556230"/>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smtClean="0">
                            <a:effectLst/>
                            <a:latin typeface="Cambria Math" panose="02040503050406030204" pitchFamily="18" charset="0"/>
                          </a:rPr>
                          <m:t>4</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202" name="TextBox 201">
                <a:extLst>
                  <a:ext uri="{FF2B5EF4-FFF2-40B4-BE49-F238E27FC236}">
                    <a16:creationId xmlns:a16="http://schemas.microsoft.com/office/drawing/2014/main" id="{3971AB0B-2B48-9BB0-C36C-98D76F5309AA}"/>
                  </a:ext>
                </a:extLst>
              </p:cNvPr>
              <p:cNvSpPr txBox="1">
                <a:spLocks noRot="1" noChangeAspect="1" noMove="1" noResize="1" noEditPoints="1" noAdjustHandles="1" noChangeArrowheads="1" noChangeShapeType="1" noTextEdit="1"/>
              </p:cNvSpPr>
              <p:nvPr/>
            </p:nvSpPr>
            <p:spPr>
              <a:xfrm>
                <a:off x="3526019" y="2556230"/>
                <a:ext cx="234791" cy="461665"/>
              </a:xfrm>
              <a:prstGeom prst="rect">
                <a:avLst/>
              </a:prstGeom>
              <a:blipFill>
                <a:blip r:embed="rId21"/>
                <a:stretch>
                  <a:fillRect r="-92308"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A38B88FC-275E-8BEA-A482-643494334ABD}"/>
                  </a:ext>
                </a:extLst>
              </p:cNvPr>
              <p:cNvSpPr txBox="1"/>
              <p:nvPr/>
            </p:nvSpPr>
            <p:spPr>
              <a:xfrm>
                <a:off x="3514735" y="2926752"/>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smtClean="0">
                            <a:effectLst/>
                            <a:latin typeface="Cambria Math" panose="02040503050406030204" pitchFamily="18" charset="0"/>
                          </a:rPr>
                          <m:t>5</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203" name="TextBox 202">
                <a:extLst>
                  <a:ext uri="{FF2B5EF4-FFF2-40B4-BE49-F238E27FC236}">
                    <a16:creationId xmlns:a16="http://schemas.microsoft.com/office/drawing/2014/main" id="{A38B88FC-275E-8BEA-A482-643494334ABD}"/>
                  </a:ext>
                </a:extLst>
              </p:cNvPr>
              <p:cNvSpPr txBox="1">
                <a:spLocks noRot="1" noChangeAspect="1" noMove="1" noResize="1" noEditPoints="1" noAdjustHandles="1" noChangeArrowheads="1" noChangeShapeType="1" noTextEdit="1"/>
              </p:cNvSpPr>
              <p:nvPr/>
            </p:nvSpPr>
            <p:spPr>
              <a:xfrm>
                <a:off x="3514735" y="2926752"/>
                <a:ext cx="234791" cy="461665"/>
              </a:xfrm>
              <a:prstGeom prst="rect">
                <a:avLst/>
              </a:prstGeom>
              <a:blipFill>
                <a:blip r:embed="rId22"/>
                <a:stretch>
                  <a:fillRect r="-97368"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F63CADF1-E13D-57C4-C16C-4C9202C6CC07}"/>
                  </a:ext>
                </a:extLst>
              </p:cNvPr>
              <p:cNvSpPr txBox="1"/>
              <p:nvPr/>
            </p:nvSpPr>
            <p:spPr>
              <a:xfrm>
                <a:off x="3534184" y="3288286"/>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smtClean="0">
                            <a:effectLst/>
                            <a:latin typeface="Cambria Math" panose="02040503050406030204" pitchFamily="18" charset="0"/>
                          </a:rPr>
                          <m:t>6</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204" name="TextBox 203">
                <a:extLst>
                  <a:ext uri="{FF2B5EF4-FFF2-40B4-BE49-F238E27FC236}">
                    <a16:creationId xmlns:a16="http://schemas.microsoft.com/office/drawing/2014/main" id="{F63CADF1-E13D-57C4-C16C-4C9202C6CC07}"/>
                  </a:ext>
                </a:extLst>
              </p:cNvPr>
              <p:cNvSpPr txBox="1">
                <a:spLocks noRot="1" noChangeAspect="1" noMove="1" noResize="1" noEditPoints="1" noAdjustHandles="1" noChangeArrowheads="1" noChangeShapeType="1" noTextEdit="1"/>
              </p:cNvSpPr>
              <p:nvPr/>
            </p:nvSpPr>
            <p:spPr>
              <a:xfrm>
                <a:off x="3534184" y="3288286"/>
                <a:ext cx="234791" cy="461665"/>
              </a:xfrm>
              <a:prstGeom prst="rect">
                <a:avLst/>
              </a:prstGeom>
              <a:blipFill>
                <a:blip r:embed="rId23"/>
                <a:stretch>
                  <a:fillRect r="-97368"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0EF2288-B2DC-8CAF-1E12-FD1E6D5C290B}"/>
                  </a:ext>
                </a:extLst>
              </p:cNvPr>
              <p:cNvSpPr txBox="1"/>
              <p:nvPr/>
            </p:nvSpPr>
            <p:spPr>
              <a:xfrm>
                <a:off x="3529251" y="3720507"/>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smtClean="0">
                            <a:effectLst/>
                            <a:latin typeface="Cambria Math" panose="02040503050406030204" pitchFamily="18" charset="0"/>
                          </a:rPr>
                          <m:t>7</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205" name="TextBox 204">
                <a:extLst>
                  <a:ext uri="{FF2B5EF4-FFF2-40B4-BE49-F238E27FC236}">
                    <a16:creationId xmlns:a16="http://schemas.microsoft.com/office/drawing/2014/main" id="{10EF2288-B2DC-8CAF-1E12-FD1E6D5C290B}"/>
                  </a:ext>
                </a:extLst>
              </p:cNvPr>
              <p:cNvSpPr txBox="1">
                <a:spLocks noRot="1" noChangeAspect="1" noMove="1" noResize="1" noEditPoints="1" noAdjustHandles="1" noChangeArrowheads="1" noChangeShapeType="1" noTextEdit="1"/>
              </p:cNvSpPr>
              <p:nvPr/>
            </p:nvSpPr>
            <p:spPr>
              <a:xfrm>
                <a:off x="3529251" y="3720507"/>
                <a:ext cx="234791" cy="461665"/>
              </a:xfrm>
              <a:prstGeom prst="rect">
                <a:avLst/>
              </a:prstGeom>
              <a:blipFill>
                <a:blip r:embed="rId24"/>
                <a:stretch>
                  <a:fillRect r="-97368"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21B702AC-CB76-1214-C317-2E3332BA61CB}"/>
                  </a:ext>
                </a:extLst>
              </p:cNvPr>
              <p:cNvSpPr txBox="1"/>
              <p:nvPr/>
            </p:nvSpPr>
            <p:spPr>
              <a:xfrm>
                <a:off x="3540536" y="4075692"/>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smtClean="0">
                            <a:effectLst/>
                            <a:latin typeface="Cambria Math" panose="02040503050406030204" pitchFamily="18" charset="0"/>
                          </a:rPr>
                          <m:t>8</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206" name="TextBox 205">
                <a:extLst>
                  <a:ext uri="{FF2B5EF4-FFF2-40B4-BE49-F238E27FC236}">
                    <a16:creationId xmlns:a16="http://schemas.microsoft.com/office/drawing/2014/main" id="{21B702AC-CB76-1214-C317-2E3332BA61CB}"/>
                  </a:ext>
                </a:extLst>
              </p:cNvPr>
              <p:cNvSpPr txBox="1">
                <a:spLocks noRot="1" noChangeAspect="1" noMove="1" noResize="1" noEditPoints="1" noAdjustHandles="1" noChangeArrowheads="1" noChangeShapeType="1" noTextEdit="1"/>
              </p:cNvSpPr>
              <p:nvPr/>
            </p:nvSpPr>
            <p:spPr>
              <a:xfrm>
                <a:off x="3540536" y="4075692"/>
                <a:ext cx="234791" cy="461665"/>
              </a:xfrm>
              <a:prstGeom prst="rect">
                <a:avLst/>
              </a:prstGeom>
              <a:blipFill>
                <a:blip r:embed="rId25"/>
                <a:stretch>
                  <a:fillRect r="-97368"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F7DCDDB6-3870-DAAA-08C2-479268018F22}"/>
                  </a:ext>
                </a:extLst>
              </p:cNvPr>
              <p:cNvSpPr txBox="1"/>
              <p:nvPr/>
            </p:nvSpPr>
            <p:spPr>
              <a:xfrm>
                <a:off x="5892215" y="1009296"/>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smtClean="0">
                            <a:effectLst/>
                            <a:latin typeface="Cambria Math" panose="02040503050406030204" pitchFamily="18" charset="0"/>
                          </a:rPr>
                          <m:t>4</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207" name="TextBox 206">
                <a:extLst>
                  <a:ext uri="{FF2B5EF4-FFF2-40B4-BE49-F238E27FC236}">
                    <a16:creationId xmlns:a16="http://schemas.microsoft.com/office/drawing/2014/main" id="{F7DCDDB6-3870-DAAA-08C2-479268018F22}"/>
                  </a:ext>
                </a:extLst>
              </p:cNvPr>
              <p:cNvSpPr txBox="1">
                <a:spLocks noRot="1" noChangeAspect="1" noMove="1" noResize="1" noEditPoints="1" noAdjustHandles="1" noChangeArrowheads="1" noChangeShapeType="1" noTextEdit="1"/>
              </p:cNvSpPr>
              <p:nvPr/>
            </p:nvSpPr>
            <p:spPr>
              <a:xfrm>
                <a:off x="5892215" y="1009296"/>
                <a:ext cx="234791" cy="461665"/>
              </a:xfrm>
              <a:prstGeom prst="rect">
                <a:avLst/>
              </a:prstGeom>
              <a:blipFill>
                <a:blip r:embed="rId26"/>
                <a:stretch>
                  <a:fillRect l="-7895" r="-89474"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7BAAE2F-79F0-A19F-206D-CBA0DE8A189C}"/>
                  </a:ext>
                </a:extLst>
              </p:cNvPr>
              <p:cNvSpPr txBox="1"/>
              <p:nvPr/>
            </p:nvSpPr>
            <p:spPr>
              <a:xfrm>
                <a:off x="6966124" y="1037959"/>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5" name="TextBox 14">
                <a:extLst>
                  <a:ext uri="{FF2B5EF4-FFF2-40B4-BE49-F238E27FC236}">
                    <a16:creationId xmlns:a16="http://schemas.microsoft.com/office/drawing/2014/main" id="{27BAAE2F-79F0-A19F-206D-CBA0DE8A189C}"/>
                  </a:ext>
                </a:extLst>
              </p:cNvPr>
              <p:cNvSpPr txBox="1">
                <a:spLocks noRot="1" noChangeAspect="1" noMove="1" noResize="1" noEditPoints="1" noAdjustHandles="1" noChangeArrowheads="1" noChangeShapeType="1" noTextEdit="1"/>
              </p:cNvSpPr>
              <p:nvPr/>
            </p:nvSpPr>
            <p:spPr>
              <a:xfrm>
                <a:off x="6966124" y="1037959"/>
                <a:ext cx="234791" cy="461665"/>
              </a:xfrm>
              <a:prstGeom prst="rect">
                <a:avLst/>
              </a:prstGeom>
              <a:blipFill>
                <a:blip r:embed="rId27"/>
                <a:stretch>
                  <a:fillRect l="-7895" r="-9210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9E3FD14-17D1-5C5B-EC65-2FA1445EA257}"/>
                  </a:ext>
                </a:extLst>
              </p:cNvPr>
              <p:cNvSpPr txBox="1"/>
              <p:nvPr/>
            </p:nvSpPr>
            <p:spPr>
              <a:xfrm>
                <a:off x="7593661" y="1037964"/>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6" name="TextBox 15">
                <a:extLst>
                  <a:ext uri="{FF2B5EF4-FFF2-40B4-BE49-F238E27FC236}">
                    <a16:creationId xmlns:a16="http://schemas.microsoft.com/office/drawing/2014/main" id="{89E3FD14-17D1-5C5B-EC65-2FA1445EA257}"/>
                  </a:ext>
                </a:extLst>
              </p:cNvPr>
              <p:cNvSpPr txBox="1">
                <a:spLocks noRot="1" noChangeAspect="1" noMove="1" noResize="1" noEditPoints="1" noAdjustHandles="1" noChangeArrowheads="1" noChangeShapeType="1" noTextEdit="1"/>
              </p:cNvSpPr>
              <p:nvPr/>
            </p:nvSpPr>
            <p:spPr>
              <a:xfrm>
                <a:off x="7593661" y="1037964"/>
                <a:ext cx="234791" cy="461665"/>
              </a:xfrm>
              <a:prstGeom prst="rect">
                <a:avLst/>
              </a:prstGeom>
              <a:blipFill>
                <a:blip r:embed="rId28"/>
                <a:stretch>
                  <a:fillRect l="-7895" r="-94737"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0CE6A0-B6E4-0597-93DB-0088CFA65B0D}"/>
                  </a:ext>
                </a:extLst>
              </p:cNvPr>
              <p:cNvSpPr txBox="1"/>
              <p:nvPr/>
            </p:nvSpPr>
            <p:spPr>
              <a:xfrm>
                <a:off x="8272552" y="1045581"/>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17" name="TextBox 16">
                <a:extLst>
                  <a:ext uri="{FF2B5EF4-FFF2-40B4-BE49-F238E27FC236}">
                    <a16:creationId xmlns:a16="http://schemas.microsoft.com/office/drawing/2014/main" id="{8E0CE6A0-B6E4-0597-93DB-0088CFA65B0D}"/>
                  </a:ext>
                </a:extLst>
              </p:cNvPr>
              <p:cNvSpPr txBox="1">
                <a:spLocks noRot="1" noChangeAspect="1" noMove="1" noResize="1" noEditPoints="1" noAdjustHandles="1" noChangeArrowheads="1" noChangeShapeType="1" noTextEdit="1"/>
              </p:cNvSpPr>
              <p:nvPr/>
            </p:nvSpPr>
            <p:spPr>
              <a:xfrm>
                <a:off x="8272552" y="1045581"/>
                <a:ext cx="234791" cy="461665"/>
              </a:xfrm>
              <a:prstGeom prst="rect">
                <a:avLst/>
              </a:prstGeom>
              <a:blipFill>
                <a:blip r:embed="rId29"/>
                <a:stretch>
                  <a:fillRect l="-7692" r="-89744"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C47F9F-A723-1A51-2157-5E0E998F63F0}"/>
                  </a:ext>
                </a:extLst>
              </p:cNvPr>
              <p:cNvSpPr txBox="1"/>
              <p:nvPr/>
            </p:nvSpPr>
            <p:spPr>
              <a:xfrm>
                <a:off x="8816835" y="1060098"/>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𝑦</m:t>
                        </m:r>
                      </m:e>
                      <m:sub>
                        <m:r>
                          <a:rPr lang="en-US" sz="2400" b="0" i="1" smtClean="0">
                            <a:effectLst/>
                            <a:latin typeface="Cambria Math" panose="02040503050406030204" pitchFamily="18" charset="0"/>
                          </a:rPr>
                          <m:t>4</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22" name="TextBox 21">
                <a:extLst>
                  <a:ext uri="{FF2B5EF4-FFF2-40B4-BE49-F238E27FC236}">
                    <a16:creationId xmlns:a16="http://schemas.microsoft.com/office/drawing/2014/main" id="{83C47F9F-A723-1A51-2157-5E0E998F63F0}"/>
                  </a:ext>
                </a:extLst>
              </p:cNvPr>
              <p:cNvSpPr txBox="1">
                <a:spLocks noRot="1" noChangeAspect="1" noMove="1" noResize="1" noEditPoints="1" noAdjustHandles="1" noChangeArrowheads="1" noChangeShapeType="1" noTextEdit="1"/>
              </p:cNvSpPr>
              <p:nvPr/>
            </p:nvSpPr>
            <p:spPr>
              <a:xfrm>
                <a:off x="8816835" y="1060098"/>
                <a:ext cx="234791" cy="461665"/>
              </a:xfrm>
              <a:prstGeom prst="rect">
                <a:avLst/>
              </a:prstGeom>
              <a:blipFill>
                <a:blip r:embed="rId30"/>
                <a:stretch>
                  <a:fillRect l="-7692" r="-84615" b="-9211"/>
                </a:stretch>
              </a:blipFill>
            </p:spPr>
            <p:txBody>
              <a:bodyPr/>
              <a:lstStyle/>
              <a:p>
                <a:r>
                  <a:rPr lang="en-US">
                    <a:noFill/>
                  </a:rPr>
                  <a:t> </a:t>
                </a:r>
              </a:p>
            </p:txBody>
          </p:sp>
        </mc:Fallback>
      </mc:AlternateContent>
      <p:pic>
        <p:nvPicPr>
          <p:cNvPr id="126" name="Picture 125">
            <a:extLst>
              <a:ext uri="{FF2B5EF4-FFF2-40B4-BE49-F238E27FC236}">
                <a16:creationId xmlns:a16="http://schemas.microsoft.com/office/drawing/2014/main" id="{FFA17A02-728A-3481-BA07-247461DB088A}"/>
              </a:ext>
            </a:extLst>
          </p:cNvPr>
          <p:cNvPicPr>
            <a:picLocks noChangeAspect="1"/>
          </p:cNvPicPr>
          <p:nvPr/>
        </p:nvPicPr>
        <p:blipFill>
          <a:blip r:embed="rId31"/>
          <a:stretch>
            <a:fillRect/>
          </a:stretch>
        </p:blipFill>
        <p:spPr>
          <a:xfrm>
            <a:off x="7074577" y="1521763"/>
            <a:ext cx="2272391" cy="3285000"/>
          </a:xfrm>
          <a:prstGeom prst="rect">
            <a:avLst/>
          </a:prstGeom>
        </p:spPr>
      </p:pic>
      <p:pic>
        <p:nvPicPr>
          <p:cNvPr id="132" name="Picture 131">
            <a:extLst>
              <a:ext uri="{FF2B5EF4-FFF2-40B4-BE49-F238E27FC236}">
                <a16:creationId xmlns:a16="http://schemas.microsoft.com/office/drawing/2014/main" id="{A0FDB371-A1A0-8EDF-E33B-26153B60B888}"/>
              </a:ext>
            </a:extLst>
          </p:cNvPr>
          <p:cNvPicPr>
            <a:picLocks noChangeAspect="1"/>
          </p:cNvPicPr>
          <p:nvPr/>
        </p:nvPicPr>
        <p:blipFill>
          <a:blip r:embed="rId32"/>
          <a:stretch>
            <a:fillRect/>
          </a:stretch>
        </p:blipFill>
        <p:spPr>
          <a:xfrm>
            <a:off x="4013857" y="1521943"/>
            <a:ext cx="2384225" cy="3263052"/>
          </a:xfrm>
          <a:prstGeom prst="rect">
            <a:avLst/>
          </a:prstGeom>
        </p:spPr>
      </p:pic>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B1392C41-54CF-79AB-2FBC-2586769EDB84}"/>
                  </a:ext>
                </a:extLst>
              </p:cNvPr>
              <p:cNvSpPr txBox="1"/>
              <p:nvPr/>
            </p:nvSpPr>
            <p:spPr>
              <a:xfrm>
                <a:off x="1394520" y="622629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9</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164" name="TextBox 163">
                <a:extLst>
                  <a:ext uri="{FF2B5EF4-FFF2-40B4-BE49-F238E27FC236}">
                    <a16:creationId xmlns:a16="http://schemas.microsoft.com/office/drawing/2014/main" id="{B1392C41-54CF-79AB-2FBC-2586769EDB84}"/>
                  </a:ext>
                </a:extLst>
              </p:cNvPr>
              <p:cNvSpPr txBox="1">
                <a:spLocks noRot="1" noChangeAspect="1" noMove="1" noResize="1" noEditPoints="1" noAdjustHandles="1" noChangeArrowheads="1" noChangeShapeType="1" noTextEdit="1"/>
              </p:cNvSpPr>
              <p:nvPr/>
            </p:nvSpPr>
            <p:spPr>
              <a:xfrm>
                <a:off x="1394520" y="6226299"/>
                <a:ext cx="259557" cy="369332"/>
              </a:xfrm>
              <a:prstGeom prst="rect">
                <a:avLst/>
              </a:prstGeom>
              <a:blipFill>
                <a:blip r:embed="rId33"/>
                <a:stretch>
                  <a:fillRect r="-40476"/>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002CFF1C-7AD9-567E-4714-E3B84F815570}"/>
              </a:ext>
            </a:extLst>
          </p:cNvPr>
          <p:cNvSpPr/>
          <p:nvPr/>
        </p:nvSpPr>
        <p:spPr>
          <a:xfrm>
            <a:off x="10090565" y="2362925"/>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C88469B2-B714-4A94-24F1-699135E3AF5D}"/>
              </a:ext>
            </a:extLst>
          </p:cNvPr>
          <p:cNvSpPr/>
          <p:nvPr/>
        </p:nvSpPr>
        <p:spPr>
          <a:xfrm>
            <a:off x="10090565" y="2972661"/>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A602B4D0-E28F-2E2A-372D-1011272D9068}"/>
              </a:ext>
            </a:extLst>
          </p:cNvPr>
          <p:cNvSpPr/>
          <p:nvPr/>
        </p:nvSpPr>
        <p:spPr>
          <a:xfrm>
            <a:off x="10096826" y="3586333"/>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Straight Arrow Connector 174">
            <a:extLst>
              <a:ext uri="{FF2B5EF4-FFF2-40B4-BE49-F238E27FC236}">
                <a16:creationId xmlns:a16="http://schemas.microsoft.com/office/drawing/2014/main" id="{3C2E23AD-FABA-586F-8EBF-1A00A2B508D5}"/>
              </a:ext>
            </a:extLst>
          </p:cNvPr>
          <p:cNvCxnSpPr>
            <a:cxnSpLocks/>
            <a:stCxn id="170" idx="6"/>
          </p:cNvCxnSpPr>
          <p:nvPr/>
        </p:nvCxnSpPr>
        <p:spPr>
          <a:xfrm>
            <a:off x="10507361" y="2575382"/>
            <a:ext cx="670698" cy="60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3341B499-CA0F-F19F-7282-29D7EEF08A4B}"/>
              </a:ext>
            </a:extLst>
          </p:cNvPr>
          <p:cNvCxnSpPr>
            <a:cxnSpLocks/>
            <a:stCxn id="173" idx="6"/>
          </p:cNvCxnSpPr>
          <p:nvPr/>
        </p:nvCxnSpPr>
        <p:spPr>
          <a:xfrm flipV="1">
            <a:off x="10513623" y="3185118"/>
            <a:ext cx="664436" cy="6136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2229761F-63EC-C090-ACFD-A351BFE5C8D4}"/>
              </a:ext>
            </a:extLst>
          </p:cNvPr>
          <p:cNvSpPr/>
          <p:nvPr/>
        </p:nvSpPr>
        <p:spPr>
          <a:xfrm>
            <a:off x="10070525" y="4168190"/>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a:extLst>
              <a:ext uri="{FF2B5EF4-FFF2-40B4-BE49-F238E27FC236}">
                <a16:creationId xmlns:a16="http://schemas.microsoft.com/office/drawing/2014/main" id="{CF51A73F-613F-1405-8377-055AFAA44BA9}"/>
              </a:ext>
            </a:extLst>
          </p:cNvPr>
          <p:cNvSpPr/>
          <p:nvPr/>
        </p:nvSpPr>
        <p:spPr>
          <a:xfrm>
            <a:off x="10070525" y="4777926"/>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a:extLst>
              <a:ext uri="{FF2B5EF4-FFF2-40B4-BE49-F238E27FC236}">
                <a16:creationId xmlns:a16="http://schemas.microsoft.com/office/drawing/2014/main" id="{19916943-D662-491F-BF43-528D6AD31048}"/>
              </a:ext>
            </a:extLst>
          </p:cNvPr>
          <p:cNvSpPr/>
          <p:nvPr/>
        </p:nvSpPr>
        <p:spPr>
          <a:xfrm>
            <a:off x="10076787" y="5391598"/>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a:extLst>
              <a:ext uri="{FF2B5EF4-FFF2-40B4-BE49-F238E27FC236}">
                <a16:creationId xmlns:a16="http://schemas.microsoft.com/office/drawing/2014/main" id="{8E0F0BE9-F970-2372-EBB0-C2BA6E34C53E}"/>
              </a:ext>
            </a:extLst>
          </p:cNvPr>
          <p:cNvSpPr/>
          <p:nvPr/>
        </p:nvSpPr>
        <p:spPr>
          <a:xfrm>
            <a:off x="10041380" y="1144231"/>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a:extLst>
              <a:ext uri="{FF2B5EF4-FFF2-40B4-BE49-F238E27FC236}">
                <a16:creationId xmlns:a16="http://schemas.microsoft.com/office/drawing/2014/main" id="{6C61B94A-9C6F-A391-5259-219EBA4FF709}"/>
              </a:ext>
            </a:extLst>
          </p:cNvPr>
          <p:cNvSpPr/>
          <p:nvPr/>
        </p:nvSpPr>
        <p:spPr>
          <a:xfrm>
            <a:off x="10041380" y="1753967"/>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a:extLst>
              <a:ext uri="{FF2B5EF4-FFF2-40B4-BE49-F238E27FC236}">
                <a16:creationId xmlns:a16="http://schemas.microsoft.com/office/drawing/2014/main" id="{6778A122-56E5-FB50-8392-043A02FCF227}"/>
              </a:ext>
            </a:extLst>
          </p:cNvPr>
          <p:cNvSpPr/>
          <p:nvPr/>
        </p:nvSpPr>
        <p:spPr>
          <a:xfrm>
            <a:off x="11185383" y="2368389"/>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Oval 184">
            <a:extLst>
              <a:ext uri="{FF2B5EF4-FFF2-40B4-BE49-F238E27FC236}">
                <a16:creationId xmlns:a16="http://schemas.microsoft.com/office/drawing/2014/main" id="{079A2D90-EE77-B634-C165-CDE3A0D482CE}"/>
              </a:ext>
            </a:extLst>
          </p:cNvPr>
          <p:cNvSpPr/>
          <p:nvPr/>
        </p:nvSpPr>
        <p:spPr>
          <a:xfrm>
            <a:off x="11185383" y="2978124"/>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Oval 186">
            <a:extLst>
              <a:ext uri="{FF2B5EF4-FFF2-40B4-BE49-F238E27FC236}">
                <a16:creationId xmlns:a16="http://schemas.microsoft.com/office/drawing/2014/main" id="{B82D8C5E-71E3-293D-C4C0-A3638D97C4BC}"/>
              </a:ext>
            </a:extLst>
          </p:cNvPr>
          <p:cNvSpPr/>
          <p:nvPr/>
        </p:nvSpPr>
        <p:spPr>
          <a:xfrm>
            <a:off x="11191645" y="3591797"/>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Oval 187">
            <a:extLst>
              <a:ext uri="{FF2B5EF4-FFF2-40B4-BE49-F238E27FC236}">
                <a16:creationId xmlns:a16="http://schemas.microsoft.com/office/drawing/2014/main" id="{D436E7A0-74A5-F5E2-C4AB-2AFE07BB69D7}"/>
              </a:ext>
            </a:extLst>
          </p:cNvPr>
          <p:cNvSpPr/>
          <p:nvPr/>
        </p:nvSpPr>
        <p:spPr>
          <a:xfrm>
            <a:off x="11165343" y="4173654"/>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Arrow Connector 189">
            <a:extLst>
              <a:ext uri="{FF2B5EF4-FFF2-40B4-BE49-F238E27FC236}">
                <a16:creationId xmlns:a16="http://schemas.microsoft.com/office/drawing/2014/main" id="{7680581E-43B0-9BA3-C578-7631E4F9ABAF}"/>
              </a:ext>
            </a:extLst>
          </p:cNvPr>
          <p:cNvCxnSpPr>
            <a:cxnSpLocks noChangeAspect="1"/>
            <a:stCxn id="182" idx="6"/>
          </p:cNvCxnSpPr>
          <p:nvPr/>
        </p:nvCxnSpPr>
        <p:spPr>
          <a:xfrm>
            <a:off x="10458176" y="1356688"/>
            <a:ext cx="734845" cy="1239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FBC756C-FA75-FC7A-AD25-283AB75E93D9}"/>
              </a:ext>
            </a:extLst>
          </p:cNvPr>
          <p:cNvCxnSpPr>
            <a:cxnSpLocks/>
            <a:stCxn id="173" idx="6"/>
            <a:endCxn id="184" idx="2"/>
          </p:cNvCxnSpPr>
          <p:nvPr/>
        </p:nvCxnSpPr>
        <p:spPr>
          <a:xfrm flipV="1">
            <a:off x="10513623" y="2580846"/>
            <a:ext cx="671760" cy="1217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704B123-DDFC-90EC-F4C6-262DF07790ED}"/>
              </a:ext>
            </a:extLst>
          </p:cNvPr>
          <p:cNvCxnSpPr>
            <a:cxnSpLocks/>
            <a:stCxn id="183" idx="6"/>
            <a:endCxn id="184" idx="2"/>
          </p:cNvCxnSpPr>
          <p:nvPr/>
        </p:nvCxnSpPr>
        <p:spPr>
          <a:xfrm>
            <a:off x="10458176" y="1966424"/>
            <a:ext cx="727207" cy="614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31404C7-7E88-178D-49BE-5833E181D42F}"/>
              </a:ext>
            </a:extLst>
          </p:cNvPr>
          <p:cNvCxnSpPr>
            <a:cxnSpLocks/>
            <a:stCxn id="183" idx="6"/>
            <a:endCxn id="185" idx="2"/>
          </p:cNvCxnSpPr>
          <p:nvPr/>
        </p:nvCxnSpPr>
        <p:spPr>
          <a:xfrm>
            <a:off x="10458176" y="1966424"/>
            <a:ext cx="727207" cy="12241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E9F2BAB-67C3-B80E-0428-118EA525F518}"/>
              </a:ext>
            </a:extLst>
          </p:cNvPr>
          <p:cNvCxnSpPr>
            <a:cxnSpLocks/>
            <a:stCxn id="178" idx="6"/>
            <a:endCxn id="185" idx="2"/>
          </p:cNvCxnSpPr>
          <p:nvPr/>
        </p:nvCxnSpPr>
        <p:spPr>
          <a:xfrm flipV="1">
            <a:off x="10487321" y="3190581"/>
            <a:ext cx="698062" cy="1190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2AF5F13-1B14-67EE-D026-5E84C8DFD8B9}"/>
              </a:ext>
            </a:extLst>
          </p:cNvPr>
          <p:cNvCxnSpPr>
            <a:cxnSpLocks/>
            <a:endCxn id="187" idx="2"/>
          </p:cNvCxnSpPr>
          <p:nvPr/>
        </p:nvCxnSpPr>
        <p:spPr>
          <a:xfrm flipV="1">
            <a:off x="10527096" y="3804254"/>
            <a:ext cx="664549" cy="1728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5ECB5B5-677B-11D8-5CBE-797826BCABE5}"/>
              </a:ext>
            </a:extLst>
          </p:cNvPr>
          <p:cNvCxnSpPr>
            <a:cxnSpLocks/>
            <a:stCxn id="179" idx="6"/>
            <a:endCxn id="187" idx="2"/>
          </p:cNvCxnSpPr>
          <p:nvPr/>
        </p:nvCxnSpPr>
        <p:spPr>
          <a:xfrm flipV="1">
            <a:off x="10487321" y="3804254"/>
            <a:ext cx="704324" cy="1186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D54ABC2-A2CB-B440-276F-F8938C0E211F}"/>
              </a:ext>
            </a:extLst>
          </p:cNvPr>
          <p:cNvCxnSpPr>
            <a:cxnSpLocks/>
            <a:stCxn id="173" idx="6"/>
            <a:endCxn id="187" idx="2"/>
          </p:cNvCxnSpPr>
          <p:nvPr/>
        </p:nvCxnSpPr>
        <p:spPr>
          <a:xfrm>
            <a:off x="10513623" y="3798790"/>
            <a:ext cx="678022" cy="54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82DF304-9BCA-0D97-5EE9-4B2F2F00A397}"/>
              </a:ext>
            </a:extLst>
          </p:cNvPr>
          <p:cNvCxnSpPr>
            <a:cxnSpLocks/>
            <a:stCxn id="172" idx="6"/>
            <a:endCxn id="187" idx="2"/>
          </p:cNvCxnSpPr>
          <p:nvPr/>
        </p:nvCxnSpPr>
        <p:spPr>
          <a:xfrm>
            <a:off x="10507361" y="3185118"/>
            <a:ext cx="684284" cy="6191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03CEF81-B51B-805D-BB16-EC1148A831DE}"/>
              </a:ext>
            </a:extLst>
          </p:cNvPr>
          <p:cNvCxnSpPr>
            <a:cxnSpLocks/>
            <a:stCxn id="181" idx="6"/>
            <a:endCxn id="188" idx="2"/>
          </p:cNvCxnSpPr>
          <p:nvPr/>
        </p:nvCxnSpPr>
        <p:spPr>
          <a:xfrm flipV="1">
            <a:off x="10493583" y="4386111"/>
            <a:ext cx="671760" cy="1217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B017C79F-B394-172F-B058-20C7E01747F1}"/>
              </a:ext>
            </a:extLst>
          </p:cNvPr>
          <p:cNvCxnSpPr>
            <a:cxnSpLocks/>
            <a:stCxn id="178" idx="6"/>
            <a:endCxn id="188" idx="2"/>
          </p:cNvCxnSpPr>
          <p:nvPr/>
        </p:nvCxnSpPr>
        <p:spPr>
          <a:xfrm>
            <a:off x="10487321" y="4380647"/>
            <a:ext cx="678022" cy="54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28232B0-E499-3739-1213-511D3653724A}"/>
              </a:ext>
            </a:extLst>
          </p:cNvPr>
          <p:cNvCxnSpPr>
            <a:cxnSpLocks/>
            <a:stCxn id="173" idx="6"/>
            <a:endCxn id="188" idx="2"/>
          </p:cNvCxnSpPr>
          <p:nvPr/>
        </p:nvCxnSpPr>
        <p:spPr>
          <a:xfrm>
            <a:off x="10513623" y="3798790"/>
            <a:ext cx="651721" cy="587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75830E-F4B9-D36A-6E60-260DFC61B75C}"/>
              </a:ext>
            </a:extLst>
          </p:cNvPr>
          <p:cNvCxnSpPr>
            <a:cxnSpLocks/>
            <a:stCxn id="212" idx="6"/>
            <a:endCxn id="188" idx="2"/>
          </p:cNvCxnSpPr>
          <p:nvPr/>
        </p:nvCxnSpPr>
        <p:spPr>
          <a:xfrm flipV="1">
            <a:off x="10518631" y="4386111"/>
            <a:ext cx="646712" cy="1860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CF8C69E-1D20-DDB3-019D-DCB12D392651}"/>
              </a:ext>
            </a:extLst>
          </p:cNvPr>
          <p:cNvCxnSpPr>
            <a:cxnSpLocks/>
            <a:stCxn id="172" idx="6"/>
            <a:endCxn id="184" idx="2"/>
          </p:cNvCxnSpPr>
          <p:nvPr/>
        </p:nvCxnSpPr>
        <p:spPr>
          <a:xfrm flipV="1">
            <a:off x="10507361" y="2580846"/>
            <a:ext cx="678022" cy="604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553BA7C-51C7-88FD-332C-62F44DEF36AB}"/>
              </a:ext>
            </a:extLst>
          </p:cNvPr>
          <p:cNvSpPr/>
          <p:nvPr/>
        </p:nvSpPr>
        <p:spPr>
          <a:xfrm>
            <a:off x="10101835" y="6034493"/>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2F9096B-3A70-3F31-8FF7-51216F0A8AA6}"/>
                  </a:ext>
                </a:extLst>
              </p:cNvPr>
              <p:cNvSpPr txBox="1"/>
              <p:nvPr/>
            </p:nvSpPr>
            <p:spPr>
              <a:xfrm>
                <a:off x="10067949" y="114344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13" name="TextBox 212">
                <a:extLst>
                  <a:ext uri="{FF2B5EF4-FFF2-40B4-BE49-F238E27FC236}">
                    <a16:creationId xmlns:a16="http://schemas.microsoft.com/office/drawing/2014/main" id="{02F9096B-3A70-3F31-8FF7-51216F0A8AA6}"/>
                  </a:ext>
                </a:extLst>
              </p:cNvPr>
              <p:cNvSpPr txBox="1">
                <a:spLocks noRot="1" noChangeAspect="1" noMove="1" noResize="1" noEditPoints="1" noAdjustHandles="1" noChangeArrowheads="1" noChangeShapeType="1" noTextEdit="1"/>
              </p:cNvSpPr>
              <p:nvPr/>
            </p:nvSpPr>
            <p:spPr>
              <a:xfrm>
                <a:off x="10067949" y="1143442"/>
                <a:ext cx="259557" cy="369332"/>
              </a:xfrm>
              <a:prstGeom prst="rect">
                <a:avLst/>
              </a:prstGeom>
              <a:blipFill>
                <a:blip r:embed="rId34"/>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D2EB0B78-23C9-3CF0-F3CD-D8CD1859922C}"/>
                  </a:ext>
                </a:extLst>
              </p:cNvPr>
              <p:cNvSpPr txBox="1"/>
              <p:nvPr/>
            </p:nvSpPr>
            <p:spPr>
              <a:xfrm>
                <a:off x="10113767" y="2365780"/>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14" name="TextBox 213">
                <a:extLst>
                  <a:ext uri="{FF2B5EF4-FFF2-40B4-BE49-F238E27FC236}">
                    <a16:creationId xmlns:a16="http://schemas.microsoft.com/office/drawing/2014/main" id="{D2EB0B78-23C9-3CF0-F3CD-D8CD1859922C}"/>
                  </a:ext>
                </a:extLst>
              </p:cNvPr>
              <p:cNvSpPr txBox="1">
                <a:spLocks noRot="1" noChangeAspect="1" noMove="1" noResize="1" noEditPoints="1" noAdjustHandles="1" noChangeArrowheads="1" noChangeShapeType="1" noTextEdit="1"/>
              </p:cNvSpPr>
              <p:nvPr/>
            </p:nvSpPr>
            <p:spPr>
              <a:xfrm>
                <a:off x="10113767" y="2365780"/>
                <a:ext cx="259557" cy="369332"/>
              </a:xfrm>
              <a:prstGeom prst="rect">
                <a:avLst/>
              </a:prstGeom>
              <a:blipFill>
                <a:blip r:embed="rId35"/>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274F6CC4-BBF7-804D-ABC2-DE9EC48C5362}"/>
                  </a:ext>
                </a:extLst>
              </p:cNvPr>
              <p:cNvSpPr txBox="1"/>
              <p:nvPr/>
            </p:nvSpPr>
            <p:spPr>
              <a:xfrm>
                <a:off x="10095773" y="298321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15" name="TextBox 214">
                <a:extLst>
                  <a:ext uri="{FF2B5EF4-FFF2-40B4-BE49-F238E27FC236}">
                    <a16:creationId xmlns:a16="http://schemas.microsoft.com/office/drawing/2014/main" id="{274F6CC4-BBF7-804D-ABC2-DE9EC48C5362}"/>
                  </a:ext>
                </a:extLst>
              </p:cNvPr>
              <p:cNvSpPr txBox="1">
                <a:spLocks noRot="1" noChangeAspect="1" noMove="1" noResize="1" noEditPoints="1" noAdjustHandles="1" noChangeArrowheads="1" noChangeShapeType="1" noTextEdit="1"/>
              </p:cNvSpPr>
              <p:nvPr/>
            </p:nvSpPr>
            <p:spPr>
              <a:xfrm>
                <a:off x="10095773" y="2983214"/>
                <a:ext cx="259557" cy="369332"/>
              </a:xfrm>
              <a:prstGeom prst="rect">
                <a:avLst/>
              </a:prstGeom>
              <a:blipFill>
                <a:blip r:embed="rId36"/>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B429F1-DA75-FC62-5B32-487C6CFAD13C}"/>
                  </a:ext>
                </a:extLst>
              </p:cNvPr>
              <p:cNvSpPr txBox="1"/>
              <p:nvPr/>
            </p:nvSpPr>
            <p:spPr>
              <a:xfrm>
                <a:off x="10100059" y="416835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6</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16" name="TextBox 215">
                <a:extLst>
                  <a:ext uri="{FF2B5EF4-FFF2-40B4-BE49-F238E27FC236}">
                    <a16:creationId xmlns:a16="http://schemas.microsoft.com/office/drawing/2014/main" id="{A0B429F1-DA75-FC62-5B32-487C6CFAD13C}"/>
                  </a:ext>
                </a:extLst>
              </p:cNvPr>
              <p:cNvSpPr txBox="1">
                <a:spLocks noRot="1" noChangeAspect="1" noMove="1" noResize="1" noEditPoints="1" noAdjustHandles="1" noChangeArrowheads="1" noChangeShapeType="1" noTextEdit="1"/>
              </p:cNvSpPr>
              <p:nvPr/>
            </p:nvSpPr>
            <p:spPr>
              <a:xfrm>
                <a:off x="10100059" y="4168353"/>
                <a:ext cx="259557" cy="369332"/>
              </a:xfrm>
              <a:prstGeom prst="rect">
                <a:avLst/>
              </a:prstGeom>
              <a:blipFill>
                <a:blip r:embed="rId37"/>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39B080B5-8354-3F02-9615-93AFF0EE225C}"/>
                  </a:ext>
                </a:extLst>
              </p:cNvPr>
              <p:cNvSpPr txBox="1"/>
              <p:nvPr/>
            </p:nvSpPr>
            <p:spPr>
              <a:xfrm>
                <a:off x="10103391" y="478075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7</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17" name="TextBox 216">
                <a:extLst>
                  <a:ext uri="{FF2B5EF4-FFF2-40B4-BE49-F238E27FC236}">
                    <a16:creationId xmlns:a16="http://schemas.microsoft.com/office/drawing/2014/main" id="{39B080B5-8354-3F02-9615-93AFF0EE225C}"/>
                  </a:ext>
                </a:extLst>
              </p:cNvPr>
              <p:cNvSpPr txBox="1">
                <a:spLocks noRot="1" noChangeAspect="1" noMove="1" noResize="1" noEditPoints="1" noAdjustHandles="1" noChangeArrowheads="1" noChangeShapeType="1" noTextEdit="1"/>
              </p:cNvSpPr>
              <p:nvPr/>
            </p:nvSpPr>
            <p:spPr>
              <a:xfrm>
                <a:off x="10103391" y="4780757"/>
                <a:ext cx="259557" cy="369332"/>
              </a:xfrm>
              <a:prstGeom prst="rect">
                <a:avLst/>
              </a:prstGeom>
              <a:blipFill>
                <a:blip r:embed="rId38"/>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A7860165-541C-6D91-3115-177A566A9317}"/>
                  </a:ext>
                </a:extLst>
              </p:cNvPr>
              <p:cNvSpPr txBox="1"/>
              <p:nvPr/>
            </p:nvSpPr>
            <p:spPr>
              <a:xfrm>
                <a:off x="10108471" y="537564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8</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18" name="TextBox 217">
                <a:extLst>
                  <a:ext uri="{FF2B5EF4-FFF2-40B4-BE49-F238E27FC236}">
                    <a16:creationId xmlns:a16="http://schemas.microsoft.com/office/drawing/2014/main" id="{A7860165-541C-6D91-3115-177A566A9317}"/>
                  </a:ext>
                </a:extLst>
              </p:cNvPr>
              <p:cNvSpPr txBox="1">
                <a:spLocks noRot="1" noChangeAspect="1" noMove="1" noResize="1" noEditPoints="1" noAdjustHandles="1" noChangeArrowheads="1" noChangeShapeType="1" noTextEdit="1"/>
              </p:cNvSpPr>
              <p:nvPr/>
            </p:nvSpPr>
            <p:spPr>
              <a:xfrm>
                <a:off x="10108471" y="5375645"/>
                <a:ext cx="259557" cy="369332"/>
              </a:xfrm>
              <a:prstGeom prst="rect">
                <a:avLst/>
              </a:prstGeom>
              <a:blipFill>
                <a:blip r:embed="rId39"/>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DBB905B5-3165-0F3B-6842-CB94478CA528}"/>
                  </a:ext>
                </a:extLst>
              </p:cNvPr>
              <p:cNvSpPr txBox="1"/>
              <p:nvPr/>
            </p:nvSpPr>
            <p:spPr>
              <a:xfrm>
                <a:off x="10059059" y="174769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19" name="TextBox 218">
                <a:extLst>
                  <a:ext uri="{FF2B5EF4-FFF2-40B4-BE49-F238E27FC236}">
                    <a16:creationId xmlns:a16="http://schemas.microsoft.com/office/drawing/2014/main" id="{DBB905B5-3165-0F3B-6842-CB94478CA528}"/>
                  </a:ext>
                </a:extLst>
              </p:cNvPr>
              <p:cNvSpPr txBox="1">
                <a:spLocks noRot="1" noChangeAspect="1" noMove="1" noResize="1" noEditPoints="1" noAdjustHandles="1" noChangeArrowheads="1" noChangeShapeType="1" noTextEdit="1"/>
              </p:cNvSpPr>
              <p:nvPr/>
            </p:nvSpPr>
            <p:spPr>
              <a:xfrm>
                <a:off x="10059059" y="1747698"/>
                <a:ext cx="259557" cy="369332"/>
              </a:xfrm>
              <a:prstGeom prst="rect">
                <a:avLst/>
              </a:prstGeom>
              <a:blipFill>
                <a:blip r:embed="rId40"/>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53A8CE98-E680-9F07-FF2A-39ACAE7EEB76}"/>
                  </a:ext>
                </a:extLst>
              </p:cNvPr>
              <p:cNvSpPr txBox="1"/>
              <p:nvPr/>
            </p:nvSpPr>
            <p:spPr>
              <a:xfrm>
                <a:off x="11223879" y="237049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20" name="TextBox 219">
                <a:extLst>
                  <a:ext uri="{FF2B5EF4-FFF2-40B4-BE49-F238E27FC236}">
                    <a16:creationId xmlns:a16="http://schemas.microsoft.com/office/drawing/2014/main" id="{53A8CE98-E680-9F07-FF2A-39ACAE7EEB76}"/>
                  </a:ext>
                </a:extLst>
              </p:cNvPr>
              <p:cNvSpPr txBox="1">
                <a:spLocks noRot="1" noChangeAspect="1" noMove="1" noResize="1" noEditPoints="1" noAdjustHandles="1" noChangeArrowheads="1" noChangeShapeType="1" noTextEdit="1"/>
              </p:cNvSpPr>
              <p:nvPr/>
            </p:nvSpPr>
            <p:spPr>
              <a:xfrm>
                <a:off x="11223879" y="2370495"/>
                <a:ext cx="259557" cy="369332"/>
              </a:xfrm>
              <a:prstGeom prst="rect">
                <a:avLst/>
              </a:prstGeom>
              <a:blipFill>
                <a:blip r:embed="rId41"/>
                <a:stretch>
                  <a:fillRect r="-3953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0635EC03-A1C6-08C6-9D30-9241DFEFFC1F}"/>
                  </a:ext>
                </a:extLst>
              </p:cNvPr>
              <p:cNvSpPr txBox="1"/>
              <p:nvPr/>
            </p:nvSpPr>
            <p:spPr>
              <a:xfrm>
                <a:off x="11202289" y="300422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21" name="TextBox 220">
                <a:extLst>
                  <a:ext uri="{FF2B5EF4-FFF2-40B4-BE49-F238E27FC236}">
                    <a16:creationId xmlns:a16="http://schemas.microsoft.com/office/drawing/2014/main" id="{0635EC03-A1C6-08C6-9D30-9241DFEFFC1F}"/>
                  </a:ext>
                </a:extLst>
              </p:cNvPr>
              <p:cNvSpPr txBox="1">
                <a:spLocks noRot="1" noChangeAspect="1" noMove="1" noResize="1" noEditPoints="1" noAdjustHandles="1" noChangeArrowheads="1" noChangeShapeType="1" noTextEdit="1"/>
              </p:cNvSpPr>
              <p:nvPr/>
            </p:nvSpPr>
            <p:spPr>
              <a:xfrm>
                <a:off x="11202289" y="3004225"/>
                <a:ext cx="259557" cy="369332"/>
              </a:xfrm>
              <a:prstGeom prst="rect">
                <a:avLst/>
              </a:prstGeom>
              <a:blipFill>
                <a:blip r:embed="rId42"/>
                <a:stretch>
                  <a:fillRect r="-4285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0A13D1C-8078-5FD6-63ED-29A16CCD2DCB}"/>
                  </a:ext>
                </a:extLst>
              </p:cNvPr>
              <p:cNvSpPr txBox="1"/>
              <p:nvPr/>
            </p:nvSpPr>
            <p:spPr>
              <a:xfrm>
                <a:off x="11220069" y="357826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22" name="TextBox 221">
                <a:extLst>
                  <a:ext uri="{FF2B5EF4-FFF2-40B4-BE49-F238E27FC236}">
                    <a16:creationId xmlns:a16="http://schemas.microsoft.com/office/drawing/2014/main" id="{60A13D1C-8078-5FD6-63ED-29A16CCD2DCB}"/>
                  </a:ext>
                </a:extLst>
              </p:cNvPr>
              <p:cNvSpPr txBox="1">
                <a:spLocks noRot="1" noChangeAspect="1" noMove="1" noResize="1" noEditPoints="1" noAdjustHandles="1" noChangeArrowheads="1" noChangeShapeType="1" noTextEdit="1"/>
              </p:cNvSpPr>
              <p:nvPr/>
            </p:nvSpPr>
            <p:spPr>
              <a:xfrm>
                <a:off x="11220069" y="3578265"/>
                <a:ext cx="259557" cy="369332"/>
              </a:xfrm>
              <a:prstGeom prst="rect">
                <a:avLst/>
              </a:prstGeom>
              <a:blipFill>
                <a:blip r:embed="rId43"/>
                <a:stretch>
                  <a:fillRect r="-42857"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D9F0454C-0FD2-6F9B-54DD-2503D52BF006}"/>
                  </a:ext>
                </a:extLst>
              </p:cNvPr>
              <p:cNvSpPr txBox="1"/>
              <p:nvPr/>
            </p:nvSpPr>
            <p:spPr>
              <a:xfrm>
                <a:off x="11193397" y="4163964"/>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23" name="TextBox 222">
                <a:extLst>
                  <a:ext uri="{FF2B5EF4-FFF2-40B4-BE49-F238E27FC236}">
                    <a16:creationId xmlns:a16="http://schemas.microsoft.com/office/drawing/2014/main" id="{D9F0454C-0FD2-6F9B-54DD-2503D52BF006}"/>
                  </a:ext>
                </a:extLst>
              </p:cNvPr>
              <p:cNvSpPr txBox="1">
                <a:spLocks noRot="1" noChangeAspect="1" noMove="1" noResize="1" noEditPoints="1" noAdjustHandles="1" noChangeArrowheads="1" noChangeShapeType="1" noTextEdit="1"/>
              </p:cNvSpPr>
              <p:nvPr/>
            </p:nvSpPr>
            <p:spPr>
              <a:xfrm>
                <a:off x="11193397" y="4163964"/>
                <a:ext cx="259557" cy="369332"/>
              </a:xfrm>
              <a:prstGeom prst="rect">
                <a:avLst/>
              </a:prstGeom>
              <a:blipFill>
                <a:blip r:embed="rId44"/>
                <a:stretch>
                  <a:fillRect r="-37209"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C136EED9-8336-F31E-A5D5-7E8290828391}"/>
                  </a:ext>
                </a:extLst>
              </p:cNvPr>
              <p:cNvSpPr txBox="1"/>
              <p:nvPr/>
            </p:nvSpPr>
            <p:spPr>
              <a:xfrm>
                <a:off x="10133872" y="3578029"/>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24" name="TextBox 223">
                <a:extLst>
                  <a:ext uri="{FF2B5EF4-FFF2-40B4-BE49-F238E27FC236}">
                    <a16:creationId xmlns:a16="http://schemas.microsoft.com/office/drawing/2014/main" id="{C136EED9-8336-F31E-A5D5-7E8290828391}"/>
                  </a:ext>
                </a:extLst>
              </p:cNvPr>
              <p:cNvSpPr txBox="1">
                <a:spLocks noRot="1" noChangeAspect="1" noMove="1" noResize="1" noEditPoints="1" noAdjustHandles="1" noChangeArrowheads="1" noChangeShapeType="1" noTextEdit="1"/>
              </p:cNvSpPr>
              <p:nvPr/>
            </p:nvSpPr>
            <p:spPr>
              <a:xfrm>
                <a:off x="10133872" y="3578029"/>
                <a:ext cx="259557" cy="369332"/>
              </a:xfrm>
              <a:prstGeom prst="rect">
                <a:avLst/>
              </a:prstGeom>
              <a:blipFill>
                <a:blip r:embed="rId45"/>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06C90606-BE7A-80EE-F6B8-2D9B0ABCA5C1}"/>
                  </a:ext>
                </a:extLst>
              </p:cNvPr>
              <p:cNvSpPr txBox="1"/>
              <p:nvPr/>
            </p:nvSpPr>
            <p:spPr>
              <a:xfrm>
                <a:off x="10107993" y="603652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9</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25" name="TextBox 224">
                <a:extLst>
                  <a:ext uri="{FF2B5EF4-FFF2-40B4-BE49-F238E27FC236}">
                    <a16:creationId xmlns:a16="http://schemas.microsoft.com/office/drawing/2014/main" id="{06C90606-BE7A-80EE-F6B8-2D9B0ABCA5C1}"/>
                  </a:ext>
                </a:extLst>
              </p:cNvPr>
              <p:cNvSpPr txBox="1">
                <a:spLocks noRot="1" noChangeAspect="1" noMove="1" noResize="1" noEditPoints="1" noAdjustHandles="1" noChangeArrowheads="1" noChangeShapeType="1" noTextEdit="1"/>
              </p:cNvSpPr>
              <p:nvPr/>
            </p:nvSpPr>
            <p:spPr>
              <a:xfrm>
                <a:off x="10107993" y="6036523"/>
                <a:ext cx="259557" cy="369332"/>
              </a:xfrm>
              <a:prstGeom prst="rect">
                <a:avLst/>
              </a:prstGeom>
              <a:blipFill>
                <a:blip r:embed="rId46"/>
                <a:stretch>
                  <a:fillRect r="-39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886C6386-0FDA-2461-F304-A642D9341767}"/>
                  </a:ext>
                </a:extLst>
              </p:cNvPr>
              <p:cNvSpPr txBox="1"/>
              <p:nvPr/>
            </p:nvSpPr>
            <p:spPr>
              <a:xfrm>
                <a:off x="3589241" y="4397773"/>
                <a:ext cx="234791" cy="461665"/>
              </a:xfrm>
              <a:prstGeom prst="rect">
                <a:avLst/>
              </a:prstGeom>
              <a:noFill/>
            </p:spPr>
            <p:txBody>
              <a:bodyPr wrap="square">
                <a:spAutoFit/>
              </a:bodyPr>
              <a:lstStyle/>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𝑥</m:t>
                        </m:r>
                      </m:e>
                      <m:sub>
                        <m:r>
                          <a:rPr lang="en-US" sz="2400" b="0" i="1" smtClean="0">
                            <a:effectLst/>
                            <a:latin typeface="Cambria Math" panose="02040503050406030204" pitchFamily="18" charset="0"/>
                          </a:rPr>
                          <m:t>9</m:t>
                        </m:r>
                      </m:sub>
                    </m:sSub>
                  </m:oMath>
                </a14:m>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400" dirty="0"/>
              </a:p>
            </p:txBody>
          </p:sp>
        </mc:Choice>
        <mc:Fallback xmlns="">
          <p:sp>
            <p:nvSpPr>
              <p:cNvPr id="226" name="TextBox 225">
                <a:extLst>
                  <a:ext uri="{FF2B5EF4-FFF2-40B4-BE49-F238E27FC236}">
                    <a16:creationId xmlns:a16="http://schemas.microsoft.com/office/drawing/2014/main" id="{886C6386-0FDA-2461-F304-A642D9341767}"/>
                  </a:ext>
                </a:extLst>
              </p:cNvPr>
              <p:cNvSpPr txBox="1">
                <a:spLocks noRot="1" noChangeAspect="1" noMove="1" noResize="1" noEditPoints="1" noAdjustHandles="1" noChangeArrowheads="1" noChangeShapeType="1" noTextEdit="1"/>
              </p:cNvSpPr>
              <p:nvPr/>
            </p:nvSpPr>
            <p:spPr>
              <a:xfrm>
                <a:off x="3589241" y="4397773"/>
                <a:ext cx="234791" cy="461665"/>
              </a:xfrm>
              <a:prstGeom prst="rect">
                <a:avLst/>
              </a:prstGeom>
              <a:blipFill>
                <a:blip r:embed="rId60"/>
                <a:stretch>
                  <a:fillRect r="-94737"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F147A7-FE39-8C16-0860-BB6E20E3FAA8}"/>
                  </a:ext>
                </a:extLst>
              </p:cNvPr>
              <p:cNvSpPr txBox="1"/>
              <p:nvPr/>
            </p:nvSpPr>
            <p:spPr>
              <a:xfrm>
                <a:off x="6555003" y="5086115"/>
                <a:ext cx="2030011" cy="369332"/>
              </a:xfrm>
              <a:prstGeom prst="rect">
                <a:avLst/>
              </a:prstGeom>
              <a:noFill/>
            </p:spPr>
            <p:txBody>
              <a:bodyPr wrap="square">
                <a:spAutoFit/>
              </a:bodyPr>
              <a:lstStyle/>
              <a:p>
                <a:r>
                  <a:rPr lang="en-US" sz="1800" dirty="0">
                    <a:effectLst/>
                    <a:ea typeface="DengXian" panose="02010600030101010101" pitchFamily="2" charset="-122"/>
                    <a:cs typeface="Times New Roman" panose="02020603050405020304" pitchFamily="18" charset="0"/>
                  </a:rPr>
                  <a:t>Y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𝑐𝑜𝑛𝑣</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𝑋</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m:t>
                    </m:r>
                  </m:oMath>
                </a14:m>
                <a:endParaRPr lang="en-US" dirty="0"/>
              </a:p>
            </p:txBody>
          </p:sp>
        </mc:Choice>
        <mc:Fallback xmlns="">
          <p:sp>
            <p:nvSpPr>
              <p:cNvPr id="11" name="TextBox 10">
                <a:extLst>
                  <a:ext uri="{FF2B5EF4-FFF2-40B4-BE49-F238E27FC236}">
                    <a16:creationId xmlns:a16="http://schemas.microsoft.com/office/drawing/2014/main" id="{DFF147A7-FE39-8C16-0860-BB6E20E3FAA8}"/>
                  </a:ext>
                </a:extLst>
              </p:cNvPr>
              <p:cNvSpPr txBox="1">
                <a:spLocks noRot="1" noChangeAspect="1" noMove="1" noResize="1" noEditPoints="1" noAdjustHandles="1" noChangeArrowheads="1" noChangeShapeType="1" noTextEdit="1"/>
              </p:cNvSpPr>
              <p:nvPr/>
            </p:nvSpPr>
            <p:spPr>
              <a:xfrm>
                <a:off x="6555003" y="5086115"/>
                <a:ext cx="2030011" cy="369332"/>
              </a:xfrm>
              <a:prstGeom prst="rect">
                <a:avLst/>
              </a:prstGeom>
              <a:blipFill>
                <a:blip r:embed="rId61"/>
                <a:stretch>
                  <a:fillRect l="-240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71D17E-97EB-BEEC-A964-71B9DFD388F9}"/>
                  </a:ext>
                </a:extLst>
              </p:cNvPr>
              <p:cNvSpPr txBox="1"/>
              <p:nvPr/>
            </p:nvSpPr>
            <p:spPr>
              <a:xfrm>
                <a:off x="3589241" y="5070869"/>
                <a:ext cx="257494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𝑌</m:t>
                      </m:r>
                      <m:r>
                        <a:rPr lang="en-US" i="0">
                          <a:latin typeface="Cambria Math" panose="02040503050406030204" pitchFamily="18" charset="0"/>
                        </a:rPr>
                        <m:t>=</m:t>
                      </m:r>
                      <m:r>
                        <a:rPr lang="en-US" i="1">
                          <a:latin typeface="Cambria Math" panose="02040503050406030204" pitchFamily="18" charset="0"/>
                        </a:rPr>
                        <m:t>𝐴𝑐𝑡𝑖𝑣𝑎𝑡𝑖𝑜𝑛</m:t>
                      </m:r>
                      <m:d>
                        <m:dPr>
                          <m:ctrlPr>
                            <a:rPr lang="en-US" i="1">
                              <a:solidFill>
                                <a:srgbClr val="836967"/>
                              </a:solidFill>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r>
                            <a:rPr lang="en-US" i="1">
                              <a:latin typeface="Cambria Math" panose="02040503050406030204" pitchFamily="18" charset="0"/>
                            </a:rPr>
                            <m:t>𝑋</m:t>
                          </m:r>
                        </m:e>
                      </m:d>
                    </m:oMath>
                  </m:oMathPara>
                </a14:m>
                <a:endParaRPr lang="en-US" dirty="0"/>
              </a:p>
            </p:txBody>
          </p:sp>
        </mc:Choice>
        <mc:Fallback xmlns="">
          <p:sp>
            <p:nvSpPr>
              <p:cNvPr id="13" name="TextBox 12">
                <a:extLst>
                  <a:ext uri="{FF2B5EF4-FFF2-40B4-BE49-F238E27FC236}">
                    <a16:creationId xmlns:a16="http://schemas.microsoft.com/office/drawing/2014/main" id="{BC71D17E-97EB-BEEC-A964-71B9DFD388F9}"/>
                  </a:ext>
                </a:extLst>
              </p:cNvPr>
              <p:cNvSpPr txBox="1">
                <a:spLocks noRot="1" noChangeAspect="1" noMove="1" noResize="1" noEditPoints="1" noAdjustHandles="1" noChangeArrowheads="1" noChangeShapeType="1" noTextEdit="1"/>
              </p:cNvSpPr>
              <p:nvPr/>
            </p:nvSpPr>
            <p:spPr>
              <a:xfrm>
                <a:off x="3589241" y="5070869"/>
                <a:ext cx="2574942" cy="404983"/>
              </a:xfrm>
              <a:prstGeom prst="rect">
                <a:avLst/>
              </a:prstGeom>
              <a:blipFill>
                <a:blip r:embed="rId62"/>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CB16C03-7000-A693-A7D9-1D1DE8E15074}"/>
              </a:ext>
            </a:extLst>
          </p:cNvPr>
          <p:cNvSpPr txBox="1"/>
          <p:nvPr/>
        </p:nvSpPr>
        <p:spPr>
          <a:xfrm>
            <a:off x="6378765" y="5468132"/>
            <a:ext cx="4143637"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Can be visually understandable </a:t>
            </a:r>
          </a:p>
          <a:p>
            <a:pPr marL="285750" indent="-285750">
              <a:buFont typeface="Arial" panose="020B0604020202020204" pitchFamily="34" charset="0"/>
              <a:buChar char="•"/>
            </a:pPr>
            <a:r>
              <a:rPr lang="en-US" dirty="0"/>
              <a:t>Fewer weight due to weight sharing</a:t>
            </a:r>
          </a:p>
          <a:p>
            <a:pPr marL="285750" indent="-285750">
              <a:buFont typeface="Arial" panose="020B0604020202020204" pitchFamily="34" charset="0"/>
              <a:buChar char="•"/>
            </a:pPr>
            <a:r>
              <a:rPr lang="en-US" dirty="0"/>
              <a:t>Localized impact from input </a:t>
            </a:r>
          </a:p>
        </p:txBody>
      </p:sp>
      <p:sp>
        <p:nvSpPr>
          <p:cNvPr id="23" name="TextBox 22">
            <a:extLst>
              <a:ext uri="{FF2B5EF4-FFF2-40B4-BE49-F238E27FC236}">
                <a16:creationId xmlns:a16="http://schemas.microsoft.com/office/drawing/2014/main" id="{8A4DDC03-BB1E-8E3F-A9DF-2E5D242ED7E2}"/>
              </a:ext>
            </a:extLst>
          </p:cNvPr>
          <p:cNvSpPr txBox="1"/>
          <p:nvPr/>
        </p:nvSpPr>
        <p:spPr>
          <a:xfrm>
            <a:off x="3706636" y="5475852"/>
            <a:ext cx="36977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Difficult to understand</a:t>
            </a:r>
          </a:p>
          <a:p>
            <a:pPr marL="285750" indent="-285750">
              <a:buFont typeface="Arial" panose="020B0604020202020204" pitchFamily="34" charset="0"/>
              <a:buChar char="•"/>
            </a:pPr>
            <a:r>
              <a:rPr lang="en-US" dirty="0"/>
              <a:t>More weight parameter</a:t>
            </a:r>
          </a:p>
          <a:p>
            <a:pPr marL="285750" indent="-285750">
              <a:buFont typeface="Arial" panose="020B0604020202020204" pitchFamily="34" charset="0"/>
              <a:buChar char="•"/>
            </a:pPr>
            <a:r>
              <a:rPr lang="en-US" dirty="0"/>
              <a:t>Global impact from input </a:t>
            </a:r>
          </a:p>
        </p:txBody>
      </p:sp>
    </p:spTree>
    <p:extLst>
      <p:ext uri="{BB962C8B-B14F-4D97-AF65-F5344CB8AC3E}">
        <p14:creationId xmlns:p14="http://schemas.microsoft.com/office/powerpoint/2010/main" val="1135651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06F1-BD9A-10B5-E741-9094B1C1F69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3751A30-BF36-E581-4EF0-CFAF9940666D}"/>
              </a:ext>
            </a:extLst>
          </p:cNvPr>
          <p:cNvSpPr txBox="1"/>
          <p:nvPr/>
        </p:nvSpPr>
        <p:spPr>
          <a:xfrm>
            <a:off x="4186671" y="441112"/>
            <a:ext cx="3645943" cy="523220"/>
          </a:xfrm>
          <a:prstGeom prst="rect">
            <a:avLst/>
          </a:prstGeom>
          <a:noFill/>
        </p:spPr>
        <p:txBody>
          <a:bodyPr wrap="square" rtlCol="0">
            <a:spAutoFit/>
          </a:bodyPr>
          <a:lstStyle/>
          <a:p>
            <a:r>
              <a:rPr lang="en-US" sz="2800" b="1" dirty="0">
                <a:solidFill>
                  <a:srgbClr val="1E63A8"/>
                </a:solidFill>
              </a:rPr>
              <a:t>Agenda</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0F0674-DAF1-4DC8-23C3-3CA8F58CEDA3}"/>
                  </a:ext>
                </a:extLst>
              </p:cNvPr>
              <p:cNvSpPr txBox="1"/>
              <p:nvPr/>
            </p:nvSpPr>
            <p:spPr>
              <a:xfrm>
                <a:off x="1058780" y="1054430"/>
                <a:ext cx="8804742" cy="4801314"/>
              </a:xfrm>
              <a:prstGeom prst="rect">
                <a:avLst/>
              </a:prstGeom>
              <a:noFill/>
            </p:spPr>
            <p:txBody>
              <a:bodyPr wrap="square">
                <a:spAutoFit/>
              </a:bodyPr>
              <a:lstStyle/>
              <a:p>
                <a:pPr marL="285750" indent="-285750">
                  <a:buFont typeface="Arial" panose="020B0604020202020204" pitchFamily="34" charset="0"/>
                  <a:buChar char="•"/>
                </a:pPr>
                <a:r>
                  <a:rPr lang="en-US" dirty="0"/>
                  <a:t>Basics of Logistic Regression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Understand </a:t>
                </a:r>
                <a14:m>
                  <m:oMath xmlns:m="http://schemas.openxmlformats.org/officeDocument/2006/math">
                    <m:sSup>
                      <m:sSupPr>
                        <m:ctrlPr>
                          <a:rPr lang="en-US" sz="1800" i="1" smtClean="0">
                            <a:effectLst/>
                            <a:latin typeface="Cambria Math" panose="02040503050406030204" pitchFamily="18" charset="0"/>
                            <a:ea typeface="Cambria Math" panose="02040503050406030204" pitchFamily="18" charset="0"/>
                            <a:cs typeface="Cambria Math" panose="02040503050406030204" pitchFamily="18" charset="0"/>
                          </a:rPr>
                        </m:ctrlPr>
                      </m:sSupPr>
                      <m:e>
                        <m:r>
                          <a:rPr lang="en-US" sz="1800" b="0" i="1" smtClean="0">
                            <a:effectLst/>
                            <a:latin typeface="Cambria Math" panose="02040503050406030204" pitchFamily="18" charset="0"/>
                            <a:ea typeface="Cambria Math" panose="02040503050406030204" pitchFamily="18" charset="0"/>
                            <a:cs typeface="Cambria Math" panose="02040503050406030204" pitchFamily="18" charset="0"/>
                          </a:rPr>
                          <m:t>𝑤</m:t>
                        </m:r>
                      </m:e>
                      <m:sup>
                        <m:r>
                          <a:rPr lang="en-US" sz="1800" b="0" i="1" smtClean="0">
                            <a:effectLst/>
                            <a:latin typeface="Cambria Math" panose="02040503050406030204" pitchFamily="18" charset="0"/>
                            <a:ea typeface="Cambria Math" panose="02040503050406030204" pitchFamily="18" charset="0"/>
                            <a:cs typeface="Cambria Math" panose="02040503050406030204" pitchFamily="18" charset="0"/>
                          </a:rPr>
                          <m:t>𝑇</m:t>
                        </m:r>
                      </m:sup>
                    </m:sSup>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𝑥</m:t>
                    </m:r>
                  </m:oMath>
                </a14:m>
                <a:r>
                  <a:rPr lang="en-US" dirty="0"/>
                  <a:t> from the Sum of Vectors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Geometric Interpretation of a Logistic Regression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Goal of an Activation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Logistic Regression vs. Neural Network: One-Layer, Two Layer, Hidden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Back-propagation of Error vs. Forward Activation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of Convolutional Neural Network (CNN) in Computer Vision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CNN vs. Neural Network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CNN’s Back-propagation</a:t>
                </a:r>
              </a:p>
            </p:txBody>
          </p:sp>
        </mc:Choice>
        <mc:Fallback xmlns="">
          <p:sp>
            <p:nvSpPr>
              <p:cNvPr id="3" name="TextBox 2">
                <a:extLst>
                  <a:ext uri="{FF2B5EF4-FFF2-40B4-BE49-F238E27FC236}">
                    <a16:creationId xmlns:a16="http://schemas.microsoft.com/office/drawing/2014/main" id="{030F0674-DAF1-4DC8-23C3-3CA8F58CEDA3}"/>
                  </a:ext>
                </a:extLst>
              </p:cNvPr>
              <p:cNvSpPr txBox="1">
                <a:spLocks noRot="1" noChangeAspect="1" noMove="1" noResize="1" noEditPoints="1" noAdjustHandles="1" noChangeArrowheads="1" noChangeShapeType="1" noTextEdit="1"/>
              </p:cNvSpPr>
              <p:nvPr/>
            </p:nvSpPr>
            <p:spPr>
              <a:xfrm>
                <a:off x="1058780" y="1054430"/>
                <a:ext cx="8804742" cy="4801314"/>
              </a:xfrm>
              <a:prstGeom prst="rect">
                <a:avLst/>
              </a:prstGeom>
              <a:blipFill>
                <a:blip r:embed="rId3"/>
                <a:stretch>
                  <a:fillRect l="-485" t="-761" b="-1015"/>
                </a:stretch>
              </a:blipFill>
            </p:spPr>
            <p:txBody>
              <a:bodyPr/>
              <a:lstStyle/>
              <a:p>
                <a:r>
                  <a:rPr lang="en-US">
                    <a:noFill/>
                  </a:rPr>
                  <a:t> </a:t>
                </a:r>
              </a:p>
            </p:txBody>
          </p:sp>
        </mc:Fallback>
      </mc:AlternateContent>
    </p:spTree>
    <p:extLst>
      <p:ext uri="{BB962C8B-B14F-4D97-AF65-F5344CB8AC3E}">
        <p14:creationId xmlns:p14="http://schemas.microsoft.com/office/powerpoint/2010/main" val="402808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7CFEB-F6FD-D30C-9365-00A29E0AE4A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524D96C-13A4-18AF-7370-44F086AD02AC}"/>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F6DF1F4-6541-C451-2162-F05829886EC4}"/>
              </a:ext>
            </a:extLst>
          </p:cNvPr>
          <p:cNvSpPr txBox="1"/>
          <p:nvPr/>
        </p:nvSpPr>
        <p:spPr>
          <a:xfrm>
            <a:off x="2620846" y="405423"/>
            <a:ext cx="6445342" cy="646331"/>
          </a:xfrm>
          <a:prstGeom prst="rect">
            <a:avLst/>
          </a:prstGeom>
          <a:noFill/>
        </p:spPr>
        <p:txBody>
          <a:bodyPr wrap="square" rtlCol="0">
            <a:spAutoFit/>
          </a:bodyPr>
          <a:lstStyle/>
          <a:p>
            <a:r>
              <a:rPr lang="en-US" dirty="0"/>
              <a:t>	</a:t>
            </a:r>
            <a:r>
              <a:rPr lang="en-US" b="1" dirty="0">
                <a:solidFill>
                  <a:schemeClr val="bg1"/>
                </a:solidFill>
              </a:rPr>
              <a:t>Convolutional Neural Network Back-propagation </a:t>
            </a:r>
          </a:p>
          <a:p>
            <a:endParaRPr lang="en-US" dirty="0"/>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2131747891"/>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6503171"/>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5</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6</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76737"/>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7</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8</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9</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1223720"/>
                      </a:ext>
                    </a:extLst>
                  </a:tr>
                </a:tbl>
              </a:graphicData>
            </a:graphic>
          </p:graphicFrame>
        </mc:Choice>
        <mc:Fallback xmlns="">
          <p:graphicFrame>
            <p:nvGraphicFramePr>
              <p:cNvPr id="11" name="Table 10">
                <a:extLst>
                  <a:ext uri="{FF2B5EF4-FFF2-40B4-BE49-F238E27FC236}">
                    <a16:creationId xmlns:a16="http://schemas.microsoft.com/office/drawing/2014/main" id="{03C2635A-FCA0-2FFF-3B63-C3F285490B4F}"/>
                  </a:ext>
                </a:extLst>
              </p:cNvPr>
              <p:cNvGraphicFramePr>
                <a:graphicFrameLocks noGrp="1"/>
              </p:cNvGraphicFramePr>
              <p:nvPr>
                <p:extLst>
                  <p:ext uri="{D42A27DB-BD31-4B8C-83A1-F6EECF244321}">
                    <p14:modId xmlns:p14="http://schemas.microsoft.com/office/powerpoint/2010/main" val="2131747891"/>
                  </p:ext>
                </p:extLst>
              </p:nvPr>
            </p:nvGraphicFramePr>
            <p:xfrm>
              <a:off x="1785031" y="2420749"/>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1" r="-184337"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1" r="-104000"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1" r="-2632" b="-206122"/>
                          </a:stretch>
                        </a:blipFill>
                      </a:tcPr>
                    </a:tc>
                    <a:extLst>
                      <a:ext uri="{0D108BD9-81ED-4DB2-BD59-A6C34878D82A}">
                        <a16:rowId xmlns:a16="http://schemas.microsoft.com/office/drawing/2014/main" val="2176503171"/>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100000" r="-184337"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100000" r="-104000"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100000" r="-2632" b="-102000"/>
                          </a:stretch>
                        </a:blipFill>
                      </a:tcPr>
                    </a:tc>
                    <a:extLst>
                      <a:ext uri="{0D108BD9-81ED-4DB2-BD59-A6C34878D82A}">
                        <a16:rowId xmlns:a16="http://schemas.microsoft.com/office/drawing/2014/main" val="1000276737"/>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204082" r="-184337"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00" t="-204082" r="-104000"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9211" t="-204082" r="-2632" b="-4082"/>
                          </a:stretch>
                        </a:blipFill>
                      </a:tcPr>
                    </a:tc>
                    <a:extLst>
                      <a:ext uri="{0D108BD9-81ED-4DB2-BD59-A6C34878D82A}">
                        <a16:rowId xmlns:a16="http://schemas.microsoft.com/office/drawing/2014/main" val="13312237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𝑤</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2" name="Table 11">
                <a:extLst>
                  <a:ext uri="{FF2B5EF4-FFF2-40B4-BE49-F238E27FC236}">
                    <a16:creationId xmlns:a16="http://schemas.microsoft.com/office/drawing/2014/main" id="{17DF17A0-794E-A086-3C39-F5E6CC8F65B0}"/>
                  </a:ext>
                </a:extLst>
              </p:cNvPr>
              <p:cNvGraphicFramePr>
                <a:graphicFrameLocks noGrp="1"/>
              </p:cNvGraphicFramePr>
              <p:nvPr/>
            </p:nvGraphicFramePr>
            <p:xfrm>
              <a:off x="3997338" y="2565352"/>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2000" r="-93976" b="-104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2000" r="-2632" b="-104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5" t="-104082" r="-93976" b="-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526" t="-104082" r="-2632" b="-612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43956259"/>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1" i="0" kern="100" smtClean="0">
                                        <a:solidFill>
                                          <a:schemeClr val="tx1"/>
                                        </a:solidFill>
                                        <a:effectLst/>
                                        <a:latin typeface="Cambria Math" panose="02040503050406030204" pitchFamily="18" charset="0"/>
                                      </a:rPr>
                                      <m:t>𝐲</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m:rPr>
                                        <m:sty m:val="p"/>
                                      </m:rPr>
                                      <a:rPr lang="en-US" sz="1600" b="0" i="0" kern="100" smtClean="0">
                                        <a:solidFill>
                                          <a:schemeClr val="tx1"/>
                                        </a:solidFill>
                                        <a:effectLst/>
                                        <a:latin typeface="Cambria Math" panose="02040503050406030204" pitchFamily="18" charset="0"/>
                                      </a:rPr>
                                      <m:t>y</m:t>
                                    </m:r>
                                  </m:e>
                                  <m:sub>
                                    <m:r>
                                      <a:rPr lang="en-US" sz="1600" b="0" i="0" kern="100" smtClean="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3" name="Table 12">
                <a:extLst>
                  <a:ext uri="{FF2B5EF4-FFF2-40B4-BE49-F238E27FC236}">
                    <a16:creationId xmlns:a16="http://schemas.microsoft.com/office/drawing/2014/main" id="{7A867F6A-4A9A-9FCC-53E5-11637EBAEF3D}"/>
                  </a:ext>
                </a:extLst>
              </p:cNvPr>
              <p:cNvGraphicFramePr>
                <a:graphicFrameLocks noGrp="1"/>
              </p:cNvGraphicFramePr>
              <p:nvPr>
                <p:extLst>
                  <p:ext uri="{D42A27DB-BD31-4B8C-83A1-F6EECF244321}">
                    <p14:modId xmlns:p14="http://schemas.microsoft.com/office/powerpoint/2010/main" val="43956259"/>
                  </p:ext>
                </p:extLst>
              </p:nvPr>
            </p:nvGraphicFramePr>
            <p:xfrm>
              <a:off x="5676881" y="2557493"/>
              <a:ext cx="961390" cy="598044"/>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2000" r="-93976"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2000" r="-4000" b="-102000"/>
                          </a:stretch>
                        </a:blipFill>
                      </a:tcPr>
                    </a:tc>
                    <a:extLst>
                      <a:ext uri="{0D108BD9-81ED-4DB2-BD59-A6C34878D82A}">
                        <a16:rowId xmlns:a16="http://schemas.microsoft.com/office/drawing/2014/main" val="4169680000"/>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05" t="-104082" r="-93976"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2000" t="-104082" r="-4000" b="-408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DD5601-BDFA-A152-51C8-4073D3AAA7A6}"/>
                  </a:ext>
                </a:extLst>
              </p:cNvPr>
              <p:cNvSpPr txBox="1"/>
              <p:nvPr/>
            </p:nvSpPr>
            <p:spPr>
              <a:xfrm>
                <a:off x="3414857" y="2633948"/>
                <a:ext cx="4316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38DD5601-BDFA-A152-51C8-4073D3AAA7A6}"/>
                  </a:ext>
                </a:extLst>
              </p:cNvPr>
              <p:cNvSpPr txBox="1">
                <a:spLocks noRot="1" noChangeAspect="1" noMove="1" noResize="1" noEditPoints="1" noAdjustHandles="1" noChangeArrowheads="1" noChangeShapeType="1" noTextEdit="1"/>
              </p:cNvSpPr>
              <p:nvPr/>
            </p:nvSpPr>
            <p:spPr>
              <a:xfrm>
                <a:off x="3414857" y="2633948"/>
                <a:ext cx="431649" cy="461665"/>
              </a:xfrm>
              <a:prstGeom prst="rect">
                <a:avLst/>
              </a:prstGeom>
              <a:blipFill>
                <a:blip r:embed="rId6"/>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477EBA4F-6405-B593-C168-88E4C02B2E34}"/>
              </a:ext>
            </a:extLst>
          </p:cNvPr>
          <p:cNvSpPr txBox="1"/>
          <p:nvPr/>
        </p:nvSpPr>
        <p:spPr>
          <a:xfrm>
            <a:off x="5132108" y="2626089"/>
            <a:ext cx="431649" cy="461665"/>
          </a:xfrm>
          <a:prstGeom prst="rect">
            <a:avLst/>
          </a:prstGeom>
          <a:noFill/>
        </p:spPr>
        <p:txBody>
          <a:bodyPr wrap="square">
            <a:spAutoFit/>
          </a:bodyPr>
          <a:lstStyle/>
          <a:p>
            <a:r>
              <a:rPr lang="en-US" sz="2400" dirty="0"/>
              <a:t>=</a:t>
            </a:r>
          </a:p>
        </p:txBody>
      </p:sp>
      <p:sp>
        <p:nvSpPr>
          <p:cNvPr id="69" name="TextBox 68">
            <a:extLst>
              <a:ext uri="{FF2B5EF4-FFF2-40B4-BE49-F238E27FC236}">
                <a16:creationId xmlns:a16="http://schemas.microsoft.com/office/drawing/2014/main" id="{BF442107-7A29-474F-27C5-D1D918BACDC3}"/>
              </a:ext>
            </a:extLst>
          </p:cNvPr>
          <p:cNvSpPr txBox="1"/>
          <p:nvPr/>
        </p:nvSpPr>
        <p:spPr>
          <a:xfrm>
            <a:off x="1713987" y="1864199"/>
            <a:ext cx="1490904" cy="369332"/>
          </a:xfrm>
          <a:prstGeom prst="rect">
            <a:avLst/>
          </a:prstGeom>
          <a:noFill/>
        </p:spPr>
        <p:txBody>
          <a:bodyPr wrap="square" rtlCol="0">
            <a:spAutoFit/>
          </a:bodyPr>
          <a:lstStyle/>
          <a:p>
            <a:r>
              <a:rPr lang="en-US" dirty="0"/>
              <a:t>Input Image</a:t>
            </a:r>
          </a:p>
        </p:txBody>
      </p:sp>
      <p:sp>
        <p:nvSpPr>
          <p:cNvPr id="72" name="TextBox 71">
            <a:extLst>
              <a:ext uri="{FF2B5EF4-FFF2-40B4-BE49-F238E27FC236}">
                <a16:creationId xmlns:a16="http://schemas.microsoft.com/office/drawing/2014/main" id="{F99DA264-EFC0-C045-6592-BA60D22B87FE}"/>
              </a:ext>
            </a:extLst>
          </p:cNvPr>
          <p:cNvSpPr txBox="1"/>
          <p:nvPr/>
        </p:nvSpPr>
        <p:spPr>
          <a:xfrm>
            <a:off x="3959134" y="1875194"/>
            <a:ext cx="1286017" cy="369332"/>
          </a:xfrm>
          <a:prstGeom prst="rect">
            <a:avLst/>
          </a:prstGeom>
          <a:noFill/>
        </p:spPr>
        <p:txBody>
          <a:bodyPr wrap="square" rtlCol="0">
            <a:spAutoFit/>
          </a:bodyPr>
          <a:lstStyle/>
          <a:p>
            <a:r>
              <a:rPr lang="en-US" dirty="0"/>
              <a:t>Kernel</a:t>
            </a:r>
          </a:p>
        </p:txBody>
      </p:sp>
      <p:sp>
        <p:nvSpPr>
          <p:cNvPr id="73" name="TextBox 72">
            <a:extLst>
              <a:ext uri="{FF2B5EF4-FFF2-40B4-BE49-F238E27FC236}">
                <a16:creationId xmlns:a16="http://schemas.microsoft.com/office/drawing/2014/main" id="{270F18D0-9035-9BF4-B212-81C6CC0E0B26}"/>
              </a:ext>
            </a:extLst>
          </p:cNvPr>
          <p:cNvSpPr txBox="1"/>
          <p:nvPr/>
        </p:nvSpPr>
        <p:spPr>
          <a:xfrm>
            <a:off x="5582115" y="1848481"/>
            <a:ext cx="1513219" cy="369332"/>
          </a:xfrm>
          <a:prstGeom prst="rect">
            <a:avLst/>
          </a:prstGeom>
          <a:noFill/>
        </p:spPr>
        <p:txBody>
          <a:bodyPr wrap="square" rtlCol="0">
            <a:spAutoFit/>
          </a:bodyPr>
          <a:lstStyle/>
          <a:p>
            <a:r>
              <a:rPr lang="en-US" dirty="0"/>
              <a:t>Feature Map</a:t>
            </a:r>
          </a:p>
        </p:txBody>
      </p:sp>
      <p:sp>
        <p:nvSpPr>
          <p:cNvPr id="5" name="Oval 4">
            <a:extLst>
              <a:ext uri="{FF2B5EF4-FFF2-40B4-BE49-F238E27FC236}">
                <a16:creationId xmlns:a16="http://schemas.microsoft.com/office/drawing/2014/main" id="{A893EDE5-8A26-84DD-2209-BC8D70AF3655}"/>
              </a:ext>
            </a:extLst>
          </p:cNvPr>
          <p:cNvSpPr/>
          <p:nvPr/>
        </p:nvSpPr>
        <p:spPr>
          <a:xfrm>
            <a:off x="7824172" y="2357128"/>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2AD9DA1-3380-652B-B81C-B825BC18C80C}"/>
              </a:ext>
            </a:extLst>
          </p:cNvPr>
          <p:cNvSpPr/>
          <p:nvPr/>
        </p:nvSpPr>
        <p:spPr>
          <a:xfrm>
            <a:off x="7824172" y="2966864"/>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7539403-A922-AF30-A34F-708696C4A885}"/>
              </a:ext>
            </a:extLst>
          </p:cNvPr>
          <p:cNvSpPr/>
          <p:nvPr/>
        </p:nvSpPr>
        <p:spPr>
          <a:xfrm>
            <a:off x="7830433" y="3580536"/>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7EDDBE24-531B-2B22-119B-F5892F481045}"/>
              </a:ext>
            </a:extLst>
          </p:cNvPr>
          <p:cNvCxnSpPr>
            <a:cxnSpLocks/>
            <a:stCxn id="5" idx="6"/>
          </p:cNvCxnSpPr>
          <p:nvPr/>
        </p:nvCxnSpPr>
        <p:spPr>
          <a:xfrm>
            <a:off x="8240968" y="2569585"/>
            <a:ext cx="670698" cy="60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D363C42-FA14-633C-081A-DCC397E532CA}"/>
              </a:ext>
            </a:extLst>
          </p:cNvPr>
          <p:cNvCxnSpPr>
            <a:cxnSpLocks/>
            <a:stCxn id="7" idx="6"/>
          </p:cNvCxnSpPr>
          <p:nvPr/>
        </p:nvCxnSpPr>
        <p:spPr>
          <a:xfrm flipV="1">
            <a:off x="8247230" y="3179321"/>
            <a:ext cx="664436" cy="6136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0F226DC-F6CA-12FA-8B37-D4A8D49FDC16}"/>
              </a:ext>
            </a:extLst>
          </p:cNvPr>
          <p:cNvSpPr/>
          <p:nvPr/>
        </p:nvSpPr>
        <p:spPr>
          <a:xfrm>
            <a:off x="7804132" y="4162393"/>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D1D1A51-8ABA-D6E4-3961-053781190225}"/>
              </a:ext>
            </a:extLst>
          </p:cNvPr>
          <p:cNvSpPr/>
          <p:nvPr/>
        </p:nvSpPr>
        <p:spPr>
          <a:xfrm>
            <a:off x="7804132" y="4772129"/>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AEB081C9-1947-8EED-A296-B3F452C38EBA}"/>
              </a:ext>
            </a:extLst>
          </p:cNvPr>
          <p:cNvSpPr/>
          <p:nvPr/>
        </p:nvSpPr>
        <p:spPr>
          <a:xfrm>
            <a:off x="7810394" y="5385801"/>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E3B59AE-9761-71F5-1CA4-FBEDFB2AD348}"/>
              </a:ext>
            </a:extLst>
          </p:cNvPr>
          <p:cNvSpPr/>
          <p:nvPr/>
        </p:nvSpPr>
        <p:spPr>
          <a:xfrm>
            <a:off x="7774987" y="1138434"/>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67DCADF-A27B-FDDC-DE55-1D0064EFBC1D}"/>
              </a:ext>
            </a:extLst>
          </p:cNvPr>
          <p:cNvSpPr/>
          <p:nvPr/>
        </p:nvSpPr>
        <p:spPr>
          <a:xfrm>
            <a:off x="7774987" y="1748170"/>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AEEB82A-94B4-9B7A-5045-029D845F4B57}"/>
              </a:ext>
            </a:extLst>
          </p:cNvPr>
          <p:cNvSpPr/>
          <p:nvPr/>
        </p:nvSpPr>
        <p:spPr>
          <a:xfrm>
            <a:off x="8918990" y="2362592"/>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3F5CA7F-D4E9-0FDF-FA56-456203D48A92}"/>
              </a:ext>
            </a:extLst>
          </p:cNvPr>
          <p:cNvSpPr/>
          <p:nvPr/>
        </p:nvSpPr>
        <p:spPr>
          <a:xfrm>
            <a:off x="8918990" y="2972327"/>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E3231EC-2134-DD19-83ED-172FDA8B9150}"/>
              </a:ext>
            </a:extLst>
          </p:cNvPr>
          <p:cNvSpPr/>
          <p:nvPr/>
        </p:nvSpPr>
        <p:spPr>
          <a:xfrm>
            <a:off x="8925252" y="3586000"/>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FF986A4-C041-212C-173F-F5A28EA72D95}"/>
              </a:ext>
            </a:extLst>
          </p:cNvPr>
          <p:cNvSpPr/>
          <p:nvPr/>
        </p:nvSpPr>
        <p:spPr>
          <a:xfrm>
            <a:off x="8898950" y="4167857"/>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495124D6-5419-BC97-91B3-D144924211FB}"/>
              </a:ext>
            </a:extLst>
          </p:cNvPr>
          <p:cNvCxnSpPr>
            <a:cxnSpLocks noChangeAspect="1"/>
            <a:stCxn id="16" idx="6"/>
          </p:cNvCxnSpPr>
          <p:nvPr/>
        </p:nvCxnSpPr>
        <p:spPr>
          <a:xfrm>
            <a:off x="8191783" y="1350891"/>
            <a:ext cx="734845" cy="1239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6FFE5E-FCF4-665D-B402-67FB26E156F5}"/>
              </a:ext>
            </a:extLst>
          </p:cNvPr>
          <p:cNvCxnSpPr>
            <a:cxnSpLocks/>
            <a:stCxn id="7" idx="6"/>
            <a:endCxn id="18" idx="2"/>
          </p:cNvCxnSpPr>
          <p:nvPr/>
        </p:nvCxnSpPr>
        <p:spPr>
          <a:xfrm flipV="1">
            <a:off x="8247230" y="2575049"/>
            <a:ext cx="671760" cy="1217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E86AED-C3F2-1B93-DBF1-B3A115B3269B}"/>
              </a:ext>
            </a:extLst>
          </p:cNvPr>
          <p:cNvCxnSpPr>
            <a:cxnSpLocks/>
            <a:stCxn id="17" idx="6"/>
            <a:endCxn id="18" idx="2"/>
          </p:cNvCxnSpPr>
          <p:nvPr/>
        </p:nvCxnSpPr>
        <p:spPr>
          <a:xfrm>
            <a:off x="8191783" y="1960627"/>
            <a:ext cx="727207" cy="614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2792-DB1A-E631-04F2-3BF787F6EED1}"/>
              </a:ext>
            </a:extLst>
          </p:cNvPr>
          <p:cNvCxnSpPr>
            <a:cxnSpLocks/>
            <a:stCxn id="17" idx="6"/>
            <a:endCxn id="19" idx="2"/>
          </p:cNvCxnSpPr>
          <p:nvPr/>
        </p:nvCxnSpPr>
        <p:spPr>
          <a:xfrm>
            <a:off x="8191783" y="1960627"/>
            <a:ext cx="727207" cy="12241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E82D59-030E-1B3D-2C21-460CFEC1899A}"/>
              </a:ext>
            </a:extLst>
          </p:cNvPr>
          <p:cNvCxnSpPr>
            <a:cxnSpLocks/>
            <a:stCxn id="10" idx="6"/>
            <a:endCxn id="19" idx="2"/>
          </p:cNvCxnSpPr>
          <p:nvPr/>
        </p:nvCxnSpPr>
        <p:spPr>
          <a:xfrm flipV="1">
            <a:off x="8220928" y="3184784"/>
            <a:ext cx="698062" cy="1190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12F5940-D1AE-2FE5-3342-B99AECABEB12}"/>
              </a:ext>
            </a:extLst>
          </p:cNvPr>
          <p:cNvCxnSpPr>
            <a:cxnSpLocks/>
            <a:endCxn id="20" idx="2"/>
          </p:cNvCxnSpPr>
          <p:nvPr/>
        </p:nvCxnSpPr>
        <p:spPr>
          <a:xfrm flipV="1">
            <a:off x="8260703" y="3798457"/>
            <a:ext cx="664549" cy="1728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A43C7B-B45C-44FC-F36D-5A9C77C2F462}"/>
              </a:ext>
            </a:extLst>
          </p:cNvPr>
          <p:cNvCxnSpPr>
            <a:cxnSpLocks/>
            <a:stCxn id="14" idx="6"/>
            <a:endCxn id="20" idx="2"/>
          </p:cNvCxnSpPr>
          <p:nvPr/>
        </p:nvCxnSpPr>
        <p:spPr>
          <a:xfrm flipV="1">
            <a:off x="8220928" y="3798457"/>
            <a:ext cx="704324" cy="1186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A3473C-0460-811C-6D57-EBC4C6AB4114}"/>
              </a:ext>
            </a:extLst>
          </p:cNvPr>
          <p:cNvCxnSpPr>
            <a:cxnSpLocks/>
            <a:stCxn id="7" idx="6"/>
            <a:endCxn id="20" idx="2"/>
          </p:cNvCxnSpPr>
          <p:nvPr/>
        </p:nvCxnSpPr>
        <p:spPr>
          <a:xfrm>
            <a:off x="8247230" y="3792993"/>
            <a:ext cx="678022" cy="54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82CE5E-826A-45C7-07B3-AA7F9DBBB695}"/>
              </a:ext>
            </a:extLst>
          </p:cNvPr>
          <p:cNvCxnSpPr>
            <a:cxnSpLocks/>
            <a:stCxn id="6" idx="6"/>
            <a:endCxn id="20" idx="2"/>
          </p:cNvCxnSpPr>
          <p:nvPr/>
        </p:nvCxnSpPr>
        <p:spPr>
          <a:xfrm>
            <a:off x="8240968" y="3179321"/>
            <a:ext cx="684284" cy="6191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792F66-720F-76D4-597C-3B7E7311DA2E}"/>
              </a:ext>
            </a:extLst>
          </p:cNvPr>
          <p:cNvCxnSpPr>
            <a:cxnSpLocks/>
            <a:stCxn id="15" idx="6"/>
            <a:endCxn id="21" idx="2"/>
          </p:cNvCxnSpPr>
          <p:nvPr/>
        </p:nvCxnSpPr>
        <p:spPr>
          <a:xfrm flipV="1">
            <a:off x="8227190" y="4380314"/>
            <a:ext cx="671760" cy="1217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BE5C6-0254-54B7-9522-C4C5235A074A}"/>
              </a:ext>
            </a:extLst>
          </p:cNvPr>
          <p:cNvCxnSpPr>
            <a:cxnSpLocks/>
            <a:stCxn id="10" idx="6"/>
            <a:endCxn id="21" idx="2"/>
          </p:cNvCxnSpPr>
          <p:nvPr/>
        </p:nvCxnSpPr>
        <p:spPr>
          <a:xfrm>
            <a:off x="8220928" y="4374850"/>
            <a:ext cx="678022" cy="54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099854-80E0-6BF7-319F-1AA25C3C4562}"/>
              </a:ext>
            </a:extLst>
          </p:cNvPr>
          <p:cNvCxnSpPr>
            <a:cxnSpLocks/>
            <a:stCxn id="7" idx="6"/>
            <a:endCxn id="21" idx="2"/>
          </p:cNvCxnSpPr>
          <p:nvPr/>
        </p:nvCxnSpPr>
        <p:spPr>
          <a:xfrm>
            <a:off x="8247230" y="3792993"/>
            <a:ext cx="651721" cy="587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A31520-85DF-73A4-F051-B2B79D7045F3}"/>
              </a:ext>
            </a:extLst>
          </p:cNvPr>
          <p:cNvCxnSpPr>
            <a:cxnSpLocks/>
            <a:stCxn id="41" idx="6"/>
            <a:endCxn id="21" idx="2"/>
          </p:cNvCxnSpPr>
          <p:nvPr/>
        </p:nvCxnSpPr>
        <p:spPr>
          <a:xfrm flipV="1">
            <a:off x="8252238" y="4380314"/>
            <a:ext cx="646712" cy="1860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12EC22-8836-9D6C-19D3-30E3626878F3}"/>
              </a:ext>
            </a:extLst>
          </p:cNvPr>
          <p:cNvCxnSpPr>
            <a:cxnSpLocks/>
            <a:stCxn id="6" idx="6"/>
            <a:endCxn id="18" idx="2"/>
          </p:cNvCxnSpPr>
          <p:nvPr/>
        </p:nvCxnSpPr>
        <p:spPr>
          <a:xfrm flipV="1">
            <a:off x="8240968" y="2575049"/>
            <a:ext cx="678022" cy="604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ABE4983D-31BC-D35A-E06B-8D7F587C2E0A}"/>
              </a:ext>
            </a:extLst>
          </p:cNvPr>
          <p:cNvSpPr/>
          <p:nvPr/>
        </p:nvSpPr>
        <p:spPr>
          <a:xfrm>
            <a:off x="7835442" y="6028696"/>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484363-CFEB-AF8C-6AE9-F5F7CDC8F893}"/>
                  </a:ext>
                </a:extLst>
              </p:cNvPr>
              <p:cNvSpPr txBox="1"/>
              <p:nvPr/>
            </p:nvSpPr>
            <p:spPr>
              <a:xfrm>
                <a:off x="7801556" y="1137645"/>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2" name="TextBox 41">
                <a:extLst>
                  <a:ext uri="{FF2B5EF4-FFF2-40B4-BE49-F238E27FC236}">
                    <a16:creationId xmlns:a16="http://schemas.microsoft.com/office/drawing/2014/main" id="{E9484363-CFEB-AF8C-6AE9-F5F7CDC8F893}"/>
                  </a:ext>
                </a:extLst>
              </p:cNvPr>
              <p:cNvSpPr txBox="1">
                <a:spLocks noRot="1" noChangeAspect="1" noMove="1" noResize="1" noEditPoints="1" noAdjustHandles="1" noChangeArrowheads="1" noChangeShapeType="1" noTextEdit="1"/>
              </p:cNvSpPr>
              <p:nvPr/>
            </p:nvSpPr>
            <p:spPr>
              <a:xfrm>
                <a:off x="7801556" y="1137645"/>
                <a:ext cx="259557" cy="369332"/>
              </a:xfrm>
              <a:prstGeom prst="rect">
                <a:avLst/>
              </a:prstGeom>
              <a:blipFill>
                <a:blip r:embed="rId7"/>
                <a:stretch>
                  <a:fillRect r="-4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B70218-5C5F-3594-C037-880128A410E1}"/>
                  </a:ext>
                </a:extLst>
              </p:cNvPr>
              <p:cNvSpPr txBox="1"/>
              <p:nvPr/>
            </p:nvSpPr>
            <p:spPr>
              <a:xfrm>
                <a:off x="7847374" y="2359983"/>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9" name="TextBox 48">
                <a:extLst>
                  <a:ext uri="{FF2B5EF4-FFF2-40B4-BE49-F238E27FC236}">
                    <a16:creationId xmlns:a16="http://schemas.microsoft.com/office/drawing/2014/main" id="{DAB70218-5C5F-3594-C037-880128A410E1}"/>
                  </a:ext>
                </a:extLst>
              </p:cNvPr>
              <p:cNvSpPr txBox="1">
                <a:spLocks noRot="1" noChangeAspect="1" noMove="1" noResize="1" noEditPoints="1" noAdjustHandles="1" noChangeArrowheads="1" noChangeShapeType="1" noTextEdit="1"/>
              </p:cNvSpPr>
              <p:nvPr/>
            </p:nvSpPr>
            <p:spPr>
              <a:xfrm>
                <a:off x="7847374" y="2359983"/>
                <a:ext cx="259557" cy="369332"/>
              </a:xfrm>
              <a:prstGeom prst="rect">
                <a:avLst/>
              </a:prstGeom>
              <a:blipFill>
                <a:blip r:embed="rId8"/>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017DBD6-7656-1198-83D6-B066670F0F2F}"/>
                  </a:ext>
                </a:extLst>
              </p:cNvPr>
              <p:cNvSpPr txBox="1"/>
              <p:nvPr/>
            </p:nvSpPr>
            <p:spPr>
              <a:xfrm>
                <a:off x="7829380" y="297741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50" name="TextBox 49">
                <a:extLst>
                  <a:ext uri="{FF2B5EF4-FFF2-40B4-BE49-F238E27FC236}">
                    <a16:creationId xmlns:a16="http://schemas.microsoft.com/office/drawing/2014/main" id="{6017DBD6-7656-1198-83D6-B066670F0F2F}"/>
                  </a:ext>
                </a:extLst>
              </p:cNvPr>
              <p:cNvSpPr txBox="1">
                <a:spLocks noRot="1" noChangeAspect="1" noMove="1" noResize="1" noEditPoints="1" noAdjustHandles="1" noChangeArrowheads="1" noChangeShapeType="1" noTextEdit="1"/>
              </p:cNvSpPr>
              <p:nvPr/>
            </p:nvSpPr>
            <p:spPr>
              <a:xfrm>
                <a:off x="7829380" y="2977417"/>
                <a:ext cx="259557" cy="369332"/>
              </a:xfrm>
              <a:prstGeom prst="rect">
                <a:avLst/>
              </a:prstGeom>
              <a:blipFill>
                <a:blip r:embed="rId9"/>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C742139-A584-5E5A-2728-19C11A5BF768}"/>
                  </a:ext>
                </a:extLst>
              </p:cNvPr>
              <p:cNvSpPr txBox="1"/>
              <p:nvPr/>
            </p:nvSpPr>
            <p:spPr>
              <a:xfrm>
                <a:off x="7833666" y="4162556"/>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6</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4" name="TextBox 63">
                <a:extLst>
                  <a:ext uri="{FF2B5EF4-FFF2-40B4-BE49-F238E27FC236}">
                    <a16:creationId xmlns:a16="http://schemas.microsoft.com/office/drawing/2014/main" id="{3C742139-A584-5E5A-2728-19C11A5BF768}"/>
                  </a:ext>
                </a:extLst>
              </p:cNvPr>
              <p:cNvSpPr txBox="1">
                <a:spLocks noRot="1" noChangeAspect="1" noMove="1" noResize="1" noEditPoints="1" noAdjustHandles="1" noChangeArrowheads="1" noChangeShapeType="1" noTextEdit="1"/>
              </p:cNvSpPr>
              <p:nvPr/>
            </p:nvSpPr>
            <p:spPr>
              <a:xfrm>
                <a:off x="7833666" y="4162556"/>
                <a:ext cx="259557" cy="369332"/>
              </a:xfrm>
              <a:prstGeom prst="rect">
                <a:avLst/>
              </a:prstGeom>
              <a:blipFill>
                <a:blip r:embed="rId10"/>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DC41F56-89DB-479F-5009-4257369AE74E}"/>
                  </a:ext>
                </a:extLst>
              </p:cNvPr>
              <p:cNvSpPr txBox="1"/>
              <p:nvPr/>
            </p:nvSpPr>
            <p:spPr>
              <a:xfrm>
                <a:off x="7836998" y="4774960"/>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7</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5" name="TextBox 64">
                <a:extLst>
                  <a:ext uri="{FF2B5EF4-FFF2-40B4-BE49-F238E27FC236}">
                    <a16:creationId xmlns:a16="http://schemas.microsoft.com/office/drawing/2014/main" id="{ADC41F56-89DB-479F-5009-4257369AE74E}"/>
                  </a:ext>
                </a:extLst>
              </p:cNvPr>
              <p:cNvSpPr txBox="1">
                <a:spLocks noRot="1" noChangeAspect="1" noMove="1" noResize="1" noEditPoints="1" noAdjustHandles="1" noChangeArrowheads="1" noChangeShapeType="1" noTextEdit="1"/>
              </p:cNvSpPr>
              <p:nvPr/>
            </p:nvSpPr>
            <p:spPr>
              <a:xfrm>
                <a:off x="7836998" y="4774960"/>
                <a:ext cx="259557" cy="369332"/>
              </a:xfrm>
              <a:prstGeom prst="rect">
                <a:avLst/>
              </a:prstGeom>
              <a:blipFill>
                <a:blip r:embed="rId11"/>
                <a:stretch>
                  <a:fillRect r="-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E7F822A-C82B-B74B-2C65-D4176F6877A5}"/>
                  </a:ext>
                </a:extLst>
              </p:cNvPr>
              <p:cNvSpPr txBox="1"/>
              <p:nvPr/>
            </p:nvSpPr>
            <p:spPr>
              <a:xfrm>
                <a:off x="7842078" y="536984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8</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68" name="TextBox 67">
                <a:extLst>
                  <a:ext uri="{FF2B5EF4-FFF2-40B4-BE49-F238E27FC236}">
                    <a16:creationId xmlns:a16="http://schemas.microsoft.com/office/drawing/2014/main" id="{5E7F822A-C82B-B74B-2C65-D4176F6877A5}"/>
                  </a:ext>
                </a:extLst>
              </p:cNvPr>
              <p:cNvSpPr txBox="1">
                <a:spLocks noRot="1" noChangeAspect="1" noMove="1" noResize="1" noEditPoints="1" noAdjustHandles="1" noChangeArrowheads="1" noChangeShapeType="1" noTextEdit="1"/>
              </p:cNvSpPr>
              <p:nvPr/>
            </p:nvSpPr>
            <p:spPr>
              <a:xfrm>
                <a:off x="7842078" y="5369848"/>
                <a:ext cx="259557" cy="369332"/>
              </a:xfrm>
              <a:prstGeom prst="rect">
                <a:avLst/>
              </a:prstGeom>
              <a:blipFill>
                <a:blip r:embed="rId12"/>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5F1F78A-455D-2160-7147-0E4AA457DCE0}"/>
                  </a:ext>
                </a:extLst>
              </p:cNvPr>
              <p:cNvSpPr txBox="1"/>
              <p:nvPr/>
            </p:nvSpPr>
            <p:spPr>
              <a:xfrm>
                <a:off x="7792666" y="1741901"/>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0" name="TextBox 69">
                <a:extLst>
                  <a:ext uri="{FF2B5EF4-FFF2-40B4-BE49-F238E27FC236}">
                    <a16:creationId xmlns:a16="http://schemas.microsoft.com/office/drawing/2014/main" id="{B5F1F78A-455D-2160-7147-0E4AA457DCE0}"/>
                  </a:ext>
                </a:extLst>
              </p:cNvPr>
              <p:cNvSpPr txBox="1">
                <a:spLocks noRot="1" noChangeAspect="1" noMove="1" noResize="1" noEditPoints="1" noAdjustHandles="1" noChangeArrowheads="1" noChangeShapeType="1" noTextEdit="1"/>
              </p:cNvSpPr>
              <p:nvPr/>
            </p:nvSpPr>
            <p:spPr>
              <a:xfrm>
                <a:off x="7792666" y="1741901"/>
                <a:ext cx="259557" cy="369332"/>
              </a:xfrm>
              <a:prstGeom prst="rect">
                <a:avLst/>
              </a:prstGeom>
              <a:blipFill>
                <a:blip r:embed="rId13"/>
                <a:stretch>
                  <a:fillRect r="-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EB2C79F-C1EF-EC8F-2C40-B974B347C650}"/>
                  </a:ext>
                </a:extLst>
              </p:cNvPr>
              <p:cNvSpPr txBox="1"/>
              <p:nvPr/>
            </p:nvSpPr>
            <p:spPr>
              <a:xfrm>
                <a:off x="8957486" y="236469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1</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1" name="TextBox 70">
                <a:extLst>
                  <a:ext uri="{FF2B5EF4-FFF2-40B4-BE49-F238E27FC236}">
                    <a16:creationId xmlns:a16="http://schemas.microsoft.com/office/drawing/2014/main" id="{7EB2C79F-C1EF-EC8F-2C40-B974B347C650}"/>
                  </a:ext>
                </a:extLst>
              </p:cNvPr>
              <p:cNvSpPr txBox="1">
                <a:spLocks noRot="1" noChangeAspect="1" noMove="1" noResize="1" noEditPoints="1" noAdjustHandles="1" noChangeArrowheads="1" noChangeShapeType="1" noTextEdit="1"/>
              </p:cNvSpPr>
              <p:nvPr/>
            </p:nvSpPr>
            <p:spPr>
              <a:xfrm>
                <a:off x="8957486" y="2364698"/>
                <a:ext cx="259557" cy="369332"/>
              </a:xfrm>
              <a:prstGeom prst="rect">
                <a:avLst/>
              </a:prstGeom>
              <a:blipFill>
                <a:blip r:embed="rId14"/>
                <a:stretch>
                  <a:fillRect r="-3953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61BC982-2675-CFB0-20C6-8BF900F7BA6A}"/>
                  </a:ext>
                </a:extLst>
              </p:cNvPr>
              <p:cNvSpPr txBox="1"/>
              <p:nvPr/>
            </p:nvSpPr>
            <p:spPr>
              <a:xfrm>
                <a:off x="8935896" y="299842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2</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4" name="TextBox 73">
                <a:extLst>
                  <a:ext uri="{FF2B5EF4-FFF2-40B4-BE49-F238E27FC236}">
                    <a16:creationId xmlns:a16="http://schemas.microsoft.com/office/drawing/2014/main" id="{161BC982-2675-CFB0-20C6-8BF900F7BA6A}"/>
                  </a:ext>
                </a:extLst>
              </p:cNvPr>
              <p:cNvSpPr txBox="1">
                <a:spLocks noRot="1" noChangeAspect="1" noMove="1" noResize="1" noEditPoints="1" noAdjustHandles="1" noChangeArrowheads="1" noChangeShapeType="1" noTextEdit="1"/>
              </p:cNvSpPr>
              <p:nvPr/>
            </p:nvSpPr>
            <p:spPr>
              <a:xfrm>
                <a:off x="8935896" y="2998428"/>
                <a:ext cx="259557" cy="369332"/>
              </a:xfrm>
              <a:prstGeom prst="rect">
                <a:avLst/>
              </a:prstGeom>
              <a:blipFill>
                <a:blip r:embed="rId15"/>
                <a:stretch>
                  <a:fillRect r="-4285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AFFDC8E-D2C0-677B-312C-67F714FAEDEB}"/>
                  </a:ext>
                </a:extLst>
              </p:cNvPr>
              <p:cNvSpPr txBox="1"/>
              <p:nvPr/>
            </p:nvSpPr>
            <p:spPr>
              <a:xfrm>
                <a:off x="8953676" y="3572468"/>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5" name="TextBox 74">
                <a:extLst>
                  <a:ext uri="{FF2B5EF4-FFF2-40B4-BE49-F238E27FC236}">
                    <a16:creationId xmlns:a16="http://schemas.microsoft.com/office/drawing/2014/main" id="{AAFFDC8E-D2C0-677B-312C-67F714FAEDEB}"/>
                  </a:ext>
                </a:extLst>
              </p:cNvPr>
              <p:cNvSpPr txBox="1">
                <a:spLocks noRot="1" noChangeAspect="1" noMove="1" noResize="1" noEditPoints="1" noAdjustHandles="1" noChangeArrowheads="1" noChangeShapeType="1" noTextEdit="1"/>
              </p:cNvSpPr>
              <p:nvPr/>
            </p:nvSpPr>
            <p:spPr>
              <a:xfrm>
                <a:off x="8953676" y="3572468"/>
                <a:ext cx="259557" cy="369332"/>
              </a:xfrm>
              <a:prstGeom prst="rect">
                <a:avLst/>
              </a:prstGeom>
              <a:blipFill>
                <a:blip r:embed="rId16"/>
                <a:stretch>
                  <a:fillRect r="-42857"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EC7024B-2C75-502D-658A-20A9B3D6D178}"/>
                  </a:ext>
                </a:extLst>
              </p:cNvPr>
              <p:cNvSpPr txBox="1"/>
              <p:nvPr/>
            </p:nvSpPr>
            <p:spPr>
              <a:xfrm>
                <a:off x="8927004" y="4158167"/>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4</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6" name="TextBox 75">
                <a:extLst>
                  <a:ext uri="{FF2B5EF4-FFF2-40B4-BE49-F238E27FC236}">
                    <a16:creationId xmlns:a16="http://schemas.microsoft.com/office/drawing/2014/main" id="{0EC7024B-2C75-502D-658A-20A9B3D6D178}"/>
                  </a:ext>
                </a:extLst>
              </p:cNvPr>
              <p:cNvSpPr txBox="1">
                <a:spLocks noRot="1" noChangeAspect="1" noMove="1" noResize="1" noEditPoints="1" noAdjustHandles="1" noChangeArrowheads="1" noChangeShapeType="1" noTextEdit="1"/>
              </p:cNvSpPr>
              <p:nvPr/>
            </p:nvSpPr>
            <p:spPr>
              <a:xfrm>
                <a:off x="8927004" y="4158167"/>
                <a:ext cx="259557" cy="369332"/>
              </a:xfrm>
              <a:prstGeom prst="rect">
                <a:avLst/>
              </a:prstGeom>
              <a:blipFill>
                <a:blip r:embed="rId17"/>
                <a:stretch>
                  <a:fillRect r="-37209"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27F055B4-3488-C037-5BFF-0BFC3541BF3A}"/>
                  </a:ext>
                </a:extLst>
              </p:cNvPr>
              <p:cNvSpPr txBox="1"/>
              <p:nvPr/>
            </p:nvSpPr>
            <p:spPr>
              <a:xfrm>
                <a:off x="7867479" y="3572232"/>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7" name="TextBox 76">
                <a:extLst>
                  <a:ext uri="{FF2B5EF4-FFF2-40B4-BE49-F238E27FC236}">
                    <a16:creationId xmlns:a16="http://schemas.microsoft.com/office/drawing/2014/main" id="{27F055B4-3488-C037-5BFF-0BFC3541BF3A}"/>
                  </a:ext>
                </a:extLst>
              </p:cNvPr>
              <p:cNvSpPr txBox="1">
                <a:spLocks noRot="1" noChangeAspect="1" noMove="1" noResize="1" noEditPoints="1" noAdjustHandles="1" noChangeArrowheads="1" noChangeShapeType="1" noTextEdit="1"/>
              </p:cNvSpPr>
              <p:nvPr/>
            </p:nvSpPr>
            <p:spPr>
              <a:xfrm>
                <a:off x="7867479" y="3572232"/>
                <a:ext cx="259557" cy="369332"/>
              </a:xfrm>
              <a:prstGeom prst="rect">
                <a:avLst/>
              </a:prstGeom>
              <a:blipFill>
                <a:blip r:embed="rId18"/>
                <a:stretch>
                  <a:fillRect r="-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FFE271E-7BDC-04E4-FDCF-D587221137F2}"/>
                  </a:ext>
                </a:extLst>
              </p:cNvPr>
              <p:cNvSpPr txBox="1"/>
              <p:nvPr/>
            </p:nvSpPr>
            <p:spPr>
              <a:xfrm>
                <a:off x="7841600" y="6030726"/>
                <a:ext cx="259557" cy="369332"/>
              </a:xfrm>
              <a:prstGeom prst="rect">
                <a:avLst/>
              </a:prstGeom>
              <a:noFill/>
            </p:spPr>
            <p:txBody>
              <a:bodyPr wrap="square">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9</m:t>
                        </m:r>
                      </m:sub>
                    </m:sSub>
                  </m:oMath>
                </a14:m>
                <a:r>
                  <a:rPr lang="en-US"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78" name="TextBox 77">
                <a:extLst>
                  <a:ext uri="{FF2B5EF4-FFF2-40B4-BE49-F238E27FC236}">
                    <a16:creationId xmlns:a16="http://schemas.microsoft.com/office/drawing/2014/main" id="{DFFE271E-7BDC-04E4-FDCF-D587221137F2}"/>
                  </a:ext>
                </a:extLst>
              </p:cNvPr>
              <p:cNvSpPr txBox="1">
                <a:spLocks noRot="1" noChangeAspect="1" noMove="1" noResize="1" noEditPoints="1" noAdjustHandles="1" noChangeArrowheads="1" noChangeShapeType="1" noTextEdit="1"/>
              </p:cNvSpPr>
              <p:nvPr/>
            </p:nvSpPr>
            <p:spPr>
              <a:xfrm>
                <a:off x="7841600" y="6030726"/>
                <a:ext cx="259557" cy="369332"/>
              </a:xfrm>
              <a:prstGeom prst="rect">
                <a:avLst/>
              </a:prstGeom>
              <a:blipFill>
                <a:blip r:embed="rId19"/>
                <a:stretch>
                  <a:fillRect r="-39535"/>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6C2F80A7-B9A1-436D-3CDB-C4E40302D541}"/>
              </a:ext>
            </a:extLst>
          </p:cNvPr>
          <p:cNvSpPr/>
          <p:nvPr/>
        </p:nvSpPr>
        <p:spPr>
          <a:xfrm>
            <a:off x="9685346" y="2987576"/>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CC4DCA4F-BE91-9E0D-97D0-3385024717B6}"/>
              </a:ext>
            </a:extLst>
          </p:cNvPr>
          <p:cNvSpPr/>
          <p:nvPr/>
        </p:nvSpPr>
        <p:spPr>
          <a:xfrm>
            <a:off x="10479096" y="2981226"/>
            <a:ext cx="416796" cy="424913"/>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a16="http://schemas.microsoft.com/office/drawing/2014/main" id="{545BBF00-6DA7-1F32-5537-66D406D2BB0E}"/>
              </a:ext>
            </a:extLst>
          </p:cNvPr>
          <p:cNvCxnSpPr>
            <a:cxnSpLocks noChangeAspect="1"/>
            <a:stCxn id="18" idx="6"/>
            <a:endCxn id="79" idx="2"/>
          </p:cNvCxnSpPr>
          <p:nvPr/>
        </p:nvCxnSpPr>
        <p:spPr>
          <a:xfrm>
            <a:off x="9335786" y="2575049"/>
            <a:ext cx="349560" cy="624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D5D26C8-7179-D249-065D-D317E20D7E95}"/>
              </a:ext>
            </a:extLst>
          </p:cNvPr>
          <p:cNvCxnSpPr>
            <a:cxnSpLocks noChangeAspect="1"/>
            <a:stCxn id="19" idx="6"/>
            <a:endCxn id="79" idx="2"/>
          </p:cNvCxnSpPr>
          <p:nvPr/>
        </p:nvCxnSpPr>
        <p:spPr>
          <a:xfrm>
            <a:off x="9335786" y="3184784"/>
            <a:ext cx="349560" cy="15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8456B66-5C95-340C-E70F-6BE93406CF40}"/>
              </a:ext>
            </a:extLst>
          </p:cNvPr>
          <p:cNvCxnSpPr>
            <a:cxnSpLocks noChangeAspect="1"/>
            <a:stCxn id="20" idx="6"/>
            <a:endCxn id="79" idx="2"/>
          </p:cNvCxnSpPr>
          <p:nvPr/>
        </p:nvCxnSpPr>
        <p:spPr>
          <a:xfrm flipV="1">
            <a:off x="9342048" y="3200033"/>
            <a:ext cx="343298" cy="5984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CF99213-88EA-1138-088F-8C9797FA344F}"/>
              </a:ext>
            </a:extLst>
          </p:cNvPr>
          <p:cNvCxnSpPr>
            <a:cxnSpLocks noChangeAspect="1"/>
            <a:stCxn id="21" idx="6"/>
            <a:endCxn id="79" idx="2"/>
          </p:cNvCxnSpPr>
          <p:nvPr/>
        </p:nvCxnSpPr>
        <p:spPr>
          <a:xfrm flipV="1">
            <a:off x="9315746" y="3200033"/>
            <a:ext cx="369600" cy="1180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5724AA-2DC4-1482-0E63-0CB1AFCE39E7}"/>
              </a:ext>
            </a:extLst>
          </p:cNvPr>
          <p:cNvCxnSpPr>
            <a:cxnSpLocks noChangeAspect="1"/>
            <a:stCxn id="79" idx="6"/>
            <a:endCxn id="80" idx="2"/>
          </p:cNvCxnSpPr>
          <p:nvPr/>
        </p:nvCxnSpPr>
        <p:spPr>
          <a:xfrm flipV="1">
            <a:off x="10102142" y="3193683"/>
            <a:ext cx="376954" cy="63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730554D-A1AF-8B72-AA66-8187A07003D3}"/>
                  </a:ext>
                </a:extLst>
              </p:cNvPr>
              <p:cNvSpPr txBox="1"/>
              <p:nvPr/>
            </p:nvSpPr>
            <p:spPr>
              <a:xfrm>
                <a:off x="10556563" y="3052735"/>
                <a:ext cx="200337" cy="307777"/>
              </a:xfrm>
              <a:prstGeom prst="rect">
                <a:avLst/>
              </a:prstGeom>
              <a:noFill/>
            </p:spPr>
            <p:txBody>
              <a:bodyPr wrap="square">
                <a:spAutoFit/>
              </a:bodyPr>
              <a:lstStyle/>
              <a:p>
                <a14:m>
                  <m:oMath xmlns:m="http://schemas.openxmlformats.org/officeDocument/2006/math">
                    <m:r>
                      <a:rPr lang="en-US" sz="1400" b="0" i="1" smtClean="0">
                        <a:effectLst/>
                        <a:latin typeface="Cambria Math" panose="02040503050406030204" pitchFamily="18" charset="0"/>
                        <a:ea typeface="DengXian" panose="02010600030101010101" pitchFamily="2" charset="-122"/>
                        <a:cs typeface="Times New Roman" panose="02020603050405020304" pitchFamily="18" charset="0"/>
                      </a:rPr>
                      <m:t>𝐿</m:t>
                    </m:r>
                  </m:oMath>
                </a14:m>
                <a:r>
                  <a:rPr lang="en-US" sz="1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400" dirty="0"/>
              </a:p>
            </p:txBody>
          </p:sp>
        </mc:Choice>
        <mc:Fallback xmlns="">
          <p:sp>
            <p:nvSpPr>
              <p:cNvPr id="107" name="TextBox 106">
                <a:extLst>
                  <a:ext uri="{FF2B5EF4-FFF2-40B4-BE49-F238E27FC236}">
                    <a16:creationId xmlns:a16="http://schemas.microsoft.com/office/drawing/2014/main" id="{A730554D-A1AF-8B72-AA66-8187A07003D3}"/>
                  </a:ext>
                </a:extLst>
              </p:cNvPr>
              <p:cNvSpPr txBox="1">
                <a:spLocks noRot="1" noChangeAspect="1" noMove="1" noResize="1" noEditPoints="1" noAdjustHandles="1" noChangeArrowheads="1" noChangeShapeType="1" noTextEdit="1"/>
              </p:cNvSpPr>
              <p:nvPr/>
            </p:nvSpPr>
            <p:spPr>
              <a:xfrm>
                <a:off x="10556563" y="3052735"/>
                <a:ext cx="200337" cy="307777"/>
              </a:xfrm>
              <a:prstGeom prst="rect">
                <a:avLst/>
              </a:prstGeom>
              <a:blipFill>
                <a:blip r:embed="rId20"/>
                <a:stretch>
                  <a:fillRect r="-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AE5E4B22-EA4F-44CC-48E4-B84A6C7AFD02}"/>
                  </a:ext>
                </a:extLst>
              </p:cNvPr>
              <p:cNvSpPr txBox="1"/>
              <p:nvPr/>
            </p:nvSpPr>
            <p:spPr>
              <a:xfrm>
                <a:off x="9731063" y="3059086"/>
                <a:ext cx="257487" cy="307777"/>
              </a:xfrm>
              <a:prstGeom prst="rect">
                <a:avLst/>
              </a:prstGeom>
              <a:noFill/>
            </p:spPr>
            <p:txBody>
              <a:bodyPr wrap="square">
                <a:spAutoFit/>
              </a:bodyPr>
              <a:lstStyle/>
              <a:p>
                <a14:m>
                  <m:oMath xmlns:m="http://schemas.openxmlformats.org/officeDocument/2006/math">
                    <m:r>
                      <a:rPr lang="en-US" sz="1400" b="0" i="1" smtClean="0">
                        <a:effectLst/>
                        <a:latin typeface="Cambria Math" panose="02040503050406030204" pitchFamily="18" charset="0"/>
                        <a:ea typeface="DengXian" panose="02010600030101010101" pitchFamily="2" charset="-122"/>
                        <a:cs typeface="Times New Roman" panose="02020603050405020304" pitchFamily="18" charset="0"/>
                      </a:rPr>
                      <m:t>𝑍</m:t>
                    </m:r>
                  </m:oMath>
                </a14:m>
                <a:r>
                  <a:rPr lang="en-US" sz="14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400" dirty="0"/>
              </a:p>
            </p:txBody>
          </p:sp>
        </mc:Choice>
        <mc:Fallback xmlns="">
          <p:sp>
            <p:nvSpPr>
              <p:cNvPr id="108" name="TextBox 107">
                <a:extLst>
                  <a:ext uri="{FF2B5EF4-FFF2-40B4-BE49-F238E27FC236}">
                    <a16:creationId xmlns:a16="http://schemas.microsoft.com/office/drawing/2014/main" id="{AE5E4B22-EA4F-44CC-48E4-B84A6C7AFD02}"/>
                  </a:ext>
                </a:extLst>
              </p:cNvPr>
              <p:cNvSpPr txBox="1">
                <a:spLocks noRot="1" noChangeAspect="1" noMove="1" noResize="1" noEditPoints="1" noAdjustHandles="1" noChangeArrowheads="1" noChangeShapeType="1" noTextEdit="1"/>
              </p:cNvSpPr>
              <p:nvPr/>
            </p:nvSpPr>
            <p:spPr>
              <a:xfrm>
                <a:off x="9731063" y="3059086"/>
                <a:ext cx="25748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25D373C-FA7C-A692-DBFB-2F0B9C5327F9}"/>
                  </a:ext>
                </a:extLst>
              </p:cNvPr>
              <p:cNvSpPr txBox="1"/>
              <p:nvPr/>
            </p:nvSpPr>
            <p:spPr>
              <a:xfrm>
                <a:off x="1423922" y="3816882"/>
                <a:ext cx="2904664" cy="665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𝛼</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den>
                      </m:f>
                    </m:oMath>
                  </m:oMathPara>
                </a14:m>
                <a:endParaRPr lang="en-US" dirty="0"/>
              </a:p>
            </p:txBody>
          </p:sp>
        </mc:Choice>
        <mc:Fallback xmlns="">
          <p:sp>
            <p:nvSpPr>
              <p:cNvPr id="110" name="TextBox 109">
                <a:extLst>
                  <a:ext uri="{FF2B5EF4-FFF2-40B4-BE49-F238E27FC236}">
                    <a16:creationId xmlns:a16="http://schemas.microsoft.com/office/drawing/2014/main" id="{325D373C-FA7C-A692-DBFB-2F0B9C5327F9}"/>
                  </a:ext>
                </a:extLst>
              </p:cNvPr>
              <p:cNvSpPr txBox="1">
                <a:spLocks noRot="1" noChangeAspect="1" noMove="1" noResize="1" noEditPoints="1" noAdjustHandles="1" noChangeArrowheads="1" noChangeShapeType="1" noTextEdit="1"/>
              </p:cNvSpPr>
              <p:nvPr/>
            </p:nvSpPr>
            <p:spPr>
              <a:xfrm>
                <a:off x="1423922" y="3816882"/>
                <a:ext cx="2904664" cy="665631"/>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37DC687-39F6-7E04-5CEC-ACE826B4073D}"/>
                  </a:ext>
                </a:extLst>
              </p:cNvPr>
              <p:cNvSpPr txBox="1"/>
              <p:nvPr/>
            </p:nvSpPr>
            <p:spPr>
              <a:xfrm>
                <a:off x="1712977" y="4967592"/>
                <a:ext cx="6708172" cy="582339"/>
              </a:xfrm>
              <a:prstGeom prst="rect">
                <a:avLst/>
              </a:prstGeom>
              <a:noFill/>
            </p:spPr>
            <p:txBody>
              <a:bodyPr wrap="square">
                <a:spAutoFit/>
              </a:bodyPr>
              <a:lstStyle/>
              <a:p>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den>
                    </m:f>
                    <m:r>
                      <a:rPr lang="en-US" b="0" i="1"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r>
                          <a:rPr lang="en-US" b="0" i="1" smtClean="0">
                            <a:latin typeface="Cambria Math" panose="02040503050406030204" pitchFamily="18" charset="0"/>
                          </a:rPr>
                          <m:t>𝑧</m:t>
                        </m:r>
                      </m:den>
                    </m:f>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𝑧</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4</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4</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den>
                    </m:f>
                  </m:oMath>
                </a14:m>
                <a:endParaRPr lang="en-US" dirty="0"/>
              </a:p>
            </p:txBody>
          </p:sp>
        </mc:Choice>
        <mc:Fallback xmlns="">
          <p:sp>
            <p:nvSpPr>
              <p:cNvPr id="112" name="TextBox 111">
                <a:extLst>
                  <a:ext uri="{FF2B5EF4-FFF2-40B4-BE49-F238E27FC236}">
                    <a16:creationId xmlns:a16="http://schemas.microsoft.com/office/drawing/2014/main" id="{437DC687-39F6-7E04-5CEC-ACE826B4073D}"/>
                  </a:ext>
                </a:extLst>
              </p:cNvPr>
              <p:cNvSpPr txBox="1">
                <a:spLocks noRot="1" noChangeAspect="1" noMove="1" noResize="1" noEditPoints="1" noAdjustHandles="1" noChangeArrowheads="1" noChangeShapeType="1" noTextEdit="1"/>
              </p:cNvSpPr>
              <p:nvPr/>
            </p:nvSpPr>
            <p:spPr>
              <a:xfrm>
                <a:off x="1712977" y="4967592"/>
                <a:ext cx="6708172" cy="582339"/>
              </a:xfrm>
              <a:prstGeom prst="rect">
                <a:avLst/>
              </a:prstGeom>
              <a:blipFill>
                <a:blip r:embed="rId23"/>
                <a:stretch>
                  <a:fillRect b="-4211"/>
                </a:stretch>
              </a:blipFill>
            </p:spPr>
            <p:txBody>
              <a:bodyPr/>
              <a:lstStyle/>
              <a:p>
                <a:r>
                  <a:rPr lang="en-US">
                    <a:noFill/>
                  </a:rPr>
                  <a:t> </a:t>
                </a:r>
              </a:p>
            </p:txBody>
          </p:sp>
        </mc:Fallback>
      </mc:AlternateContent>
      <p:sp>
        <p:nvSpPr>
          <p:cNvPr id="114" name="TextBox 113">
            <a:extLst>
              <a:ext uri="{FF2B5EF4-FFF2-40B4-BE49-F238E27FC236}">
                <a16:creationId xmlns:a16="http://schemas.microsoft.com/office/drawing/2014/main" id="{1720E3CA-639B-F7EA-7DF2-6A694C6FF537}"/>
              </a:ext>
            </a:extLst>
          </p:cNvPr>
          <p:cNvSpPr txBox="1"/>
          <p:nvPr/>
        </p:nvSpPr>
        <p:spPr>
          <a:xfrm>
            <a:off x="1712777" y="3497040"/>
            <a:ext cx="4770118" cy="646331"/>
          </a:xfrm>
          <a:prstGeom prst="rect">
            <a:avLst/>
          </a:prstGeom>
          <a:noFill/>
        </p:spPr>
        <p:txBody>
          <a:bodyPr wrap="square" rtlCol="0">
            <a:spAutoFit/>
          </a:bodyPr>
          <a:lstStyle/>
          <a:p>
            <a:r>
              <a:rPr lang="en-US" dirty="0"/>
              <a:t>Weight adjustment is:  </a:t>
            </a:r>
          </a:p>
          <a:p>
            <a:endParaRPr lang="en-US" dirty="0"/>
          </a:p>
        </p:txBody>
      </p:sp>
      <p:sp>
        <p:nvSpPr>
          <p:cNvPr id="115" name="TextBox 114">
            <a:extLst>
              <a:ext uri="{FF2B5EF4-FFF2-40B4-BE49-F238E27FC236}">
                <a16:creationId xmlns:a16="http://schemas.microsoft.com/office/drawing/2014/main" id="{9DAE84B1-1AAB-2689-2102-8D384C6B2FCD}"/>
              </a:ext>
            </a:extLst>
          </p:cNvPr>
          <p:cNvSpPr txBox="1"/>
          <p:nvPr/>
        </p:nvSpPr>
        <p:spPr>
          <a:xfrm>
            <a:off x="1780095" y="4566898"/>
            <a:ext cx="4770118" cy="646331"/>
          </a:xfrm>
          <a:prstGeom prst="rect">
            <a:avLst/>
          </a:prstGeom>
          <a:noFill/>
        </p:spPr>
        <p:txBody>
          <a:bodyPr wrap="square" rtlCol="0">
            <a:spAutoFit/>
          </a:bodyPr>
          <a:lstStyle/>
          <a:p>
            <a:r>
              <a:rPr lang="en-US" dirty="0"/>
              <a:t>The loss gradient based on the chain rule</a:t>
            </a:r>
          </a:p>
          <a:p>
            <a:endParaRPr lang="en-US" dirty="0"/>
          </a:p>
        </p:txBody>
      </p:sp>
    </p:spTree>
    <p:extLst>
      <p:ext uri="{BB962C8B-B14F-4D97-AF65-F5344CB8AC3E}">
        <p14:creationId xmlns:p14="http://schemas.microsoft.com/office/powerpoint/2010/main" val="3863923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7CFEB-F6FD-D30C-9365-00A29E0AE4A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26E06E1-63EC-C1AD-BF42-2A025306D177}"/>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F6DF1F4-6541-C451-2162-F05829886EC4}"/>
              </a:ext>
            </a:extLst>
          </p:cNvPr>
          <p:cNvSpPr txBox="1"/>
          <p:nvPr/>
        </p:nvSpPr>
        <p:spPr>
          <a:xfrm>
            <a:off x="2620845" y="418302"/>
            <a:ext cx="6471639" cy="923330"/>
          </a:xfrm>
          <a:prstGeom prst="rect">
            <a:avLst/>
          </a:prstGeom>
          <a:noFill/>
        </p:spPr>
        <p:txBody>
          <a:bodyPr wrap="square" rtlCol="0">
            <a:spAutoFit/>
          </a:bodyPr>
          <a:lstStyle/>
          <a:p>
            <a:r>
              <a:rPr lang="en-US" dirty="0"/>
              <a:t>	</a:t>
            </a:r>
            <a:r>
              <a:rPr lang="en-US" b="1" dirty="0">
                <a:solidFill>
                  <a:schemeClr val="bg1"/>
                </a:solidFill>
              </a:rPr>
              <a:t>Convolutional Neural Network Back-propagation </a:t>
            </a:r>
          </a:p>
          <a:p>
            <a:r>
              <a:rPr lang="en-US" b="1" dirty="0"/>
              <a:t> </a:t>
            </a:r>
          </a:p>
          <a:p>
            <a:endParaRPr lang="en-US" dirty="0"/>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1E40138-F71A-FC82-8676-FDD5508C6829}"/>
                  </a:ext>
                </a:extLst>
              </p:cNvPr>
              <p:cNvSpPr txBox="1"/>
              <p:nvPr/>
            </p:nvSpPr>
            <p:spPr>
              <a:xfrm>
                <a:off x="1464603" y="1407964"/>
                <a:ext cx="3746500" cy="369332"/>
              </a:xfrm>
              <a:prstGeom prst="rect">
                <a:avLst/>
              </a:prstGeom>
              <a:noFill/>
            </p:spPr>
            <p:txBody>
              <a:bodyPr wrap="square">
                <a:spAutoFit/>
              </a:bodyPr>
              <a:lstStyle/>
              <a:p>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1</m:t>
                        </m:r>
                      </m:sub>
                    </m:sSub>
                  </m:oMath>
                </a14:m>
                <a:r>
                  <a:rPr lang="en-US" dirty="0"/>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2</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i="1" kern="100">
                            <a:latin typeface="Cambria Math" panose="02040503050406030204" pitchFamily="18" charset="0"/>
                            <a:ea typeface="Cambria Math" panose="02040503050406030204" pitchFamily="18" charset="0"/>
                            <a:cs typeface="Cambria Math" panose="02040503050406030204" pitchFamily="18" charset="0"/>
                          </a:rPr>
                          <m:t>2</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4</m:t>
                        </m:r>
                      </m:sub>
                    </m:sSub>
                  </m:oMath>
                </a14:m>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4</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oMath>
                </a14:m>
                <a:endParaRPr lang="en-US" dirty="0"/>
              </a:p>
            </p:txBody>
          </p:sp>
        </mc:Choice>
        <mc:Fallback xmlns="">
          <p:sp>
            <p:nvSpPr>
              <p:cNvPr id="113" name="TextBox 112">
                <a:extLst>
                  <a:ext uri="{FF2B5EF4-FFF2-40B4-BE49-F238E27FC236}">
                    <a16:creationId xmlns:a16="http://schemas.microsoft.com/office/drawing/2014/main" id="{41E40138-F71A-FC82-8676-FDD5508C6829}"/>
                  </a:ext>
                </a:extLst>
              </p:cNvPr>
              <p:cNvSpPr txBox="1">
                <a:spLocks noRot="1" noChangeAspect="1" noMove="1" noResize="1" noEditPoints="1" noAdjustHandles="1" noChangeArrowheads="1" noChangeShapeType="1" noTextEdit="1"/>
              </p:cNvSpPr>
              <p:nvPr/>
            </p:nvSpPr>
            <p:spPr>
              <a:xfrm>
                <a:off x="1464603" y="1407964"/>
                <a:ext cx="3746500" cy="369332"/>
              </a:xfrm>
              <a:prstGeom prst="rect">
                <a:avLst/>
              </a:prstGeom>
              <a:blipFill>
                <a:blip r:embed="rId3"/>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2ABCEA-BE7F-271D-ADE2-44B2C96C0E02}"/>
                  </a:ext>
                </a:extLst>
              </p:cNvPr>
              <p:cNvSpPr txBox="1"/>
              <p:nvPr/>
            </p:nvSpPr>
            <p:spPr>
              <a:xfrm>
                <a:off x="1464603" y="1868582"/>
                <a:ext cx="3746500" cy="369332"/>
              </a:xfrm>
              <a:prstGeom prst="rect">
                <a:avLst/>
              </a:prstGeom>
              <a:noFill/>
            </p:spPr>
            <p:txBody>
              <a:bodyPr wrap="square">
                <a:spAutoFit/>
              </a:bodyPr>
              <a:lstStyle/>
              <a:p>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2</m:t>
                        </m:r>
                      </m:sub>
                    </m:sSub>
                  </m:oMath>
                </a14:m>
                <a:r>
                  <a:rPr lang="en-US" dirty="0"/>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i="1" kern="100"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2</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2</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3</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oMath>
                </a14:m>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4</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6</m:t>
                        </m:r>
                      </m:sub>
                    </m:sSub>
                  </m:oMath>
                </a14:m>
                <a:endParaRPr lang="en-US" dirty="0"/>
              </a:p>
            </p:txBody>
          </p:sp>
        </mc:Choice>
        <mc:Fallback xmlns="">
          <p:sp>
            <p:nvSpPr>
              <p:cNvPr id="3" name="TextBox 2">
                <a:extLst>
                  <a:ext uri="{FF2B5EF4-FFF2-40B4-BE49-F238E27FC236}">
                    <a16:creationId xmlns:a16="http://schemas.microsoft.com/office/drawing/2014/main" id="{E12ABCEA-BE7F-271D-ADE2-44B2C96C0E02}"/>
                  </a:ext>
                </a:extLst>
              </p:cNvPr>
              <p:cNvSpPr txBox="1">
                <a:spLocks noRot="1" noChangeAspect="1" noMove="1" noResize="1" noEditPoints="1" noAdjustHandles="1" noChangeArrowheads="1" noChangeShapeType="1" noTextEdit="1"/>
              </p:cNvSpPr>
              <p:nvPr/>
            </p:nvSpPr>
            <p:spPr>
              <a:xfrm>
                <a:off x="1464603" y="1868582"/>
                <a:ext cx="3746500"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E749D01-7E83-0E7E-131F-6420261A8751}"/>
                  </a:ext>
                </a:extLst>
              </p:cNvPr>
              <p:cNvSpPr txBox="1"/>
              <p:nvPr/>
            </p:nvSpPr>
            <p:spPr>
              <a:xfrm>
                <a:off x="1464603" y="2270046"/>
                <a:ext cx="3746500" cy="369332"/>
              </a:xfrm>
              <a:prstGeom prst="rect">
                <a:avLst/>
              </a:prstGeom>
              <a:noFill/>
            </p:spPr>
            <p:txBody>
              <a:bodyPr wrap="square">
                <a:spAutoFit/>
              </a:bodyPr>
              <a:lstStyle/>
              <a:p>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3</m:t>
                        </m:r>
                      </m:sub>
                    </m:sSub>
                  </m:oMath>
                </a14:m>
                <a:r>
                  <a:rPr lang="en-US" dirty="0"/>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i="1" kern="100"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4</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2</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7</m:t>
                        </m:r>
                      </m:sub>
                    </m:sSub>
                  </m:oMath>
                </a14:m>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4</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8</m:t>
                        </m:r>
                      </m:sub>
                    </m:sSub>
                  </m:oMath>
                </a14:m>
                <a:endParaRPr lang="en-US" dirty="0"/>
              </a:p>
            </p:txBody>
          </p:sp>
        </mc:Choice>
        <mc:Fallback xmlns="">
          <p:sp>
            <p:nvSpPr>
              <p:cNvPr id="32" name="TextBox 31">
                <a:extLst>
                  <a:ext uri="{FF2B5EF4-FFF2-40B4-BE49-F238E27FC236}">
                    <a16:creationId xmlns:a16="http://schemas.microsoft.com/office/drawing/2014/main" id="{BE749D01-7E83-0E7E-131F-6420261A8751}"/>
                  </a:ext>
                </a:extLst>
              </p:cNvPr>
              <p:cNvSpPr txBox="1">
                <a:spLocks noRot="1" noChangeAspect="1" noMove="1" noResize="1" noEditPoints="1" noAdjustHandles="1" noChangeArrowheads="1" noChangeShapeType="1" noTextEdit="1"/>
              </p:cNvSpPr>
              <p:nvPr/>
            </p:nvSpPr>
            <p:spPr>
              <a:xfrm>
                <a:off x="1464603" y="2270046"/>
                <a:ext cx="3746500" cy="369332"/>
              </a:xfrm>
              <a:prstGeom prst="rect">
                <a:avLst/>
              </a:prstGeom>
              <a:blipFill>
                <a:blip r:embed="rId5"/>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617814B-1656-CD17-4EAF-12BC6F24FC04}"/>
                  </a:ext>
                </a:extLst>
              </p:cNvPr>
              <p:cNvSpPr txBox="1"/>
              <p:nvPr/>
            </p:nvSpPr>
            <p:spPr>
              <a:xfrm>
                <a:off x="1464603" y="2659743"/>
                <a:ext cx="3746500" cy="369332"/>
              </a:xfrm>
              <a:prstGeom prst="rect">
                <a:avLst/>
              </a:prstGeom>
              <a:noFill/>
            </p:spPr>
            <p:txBody>
              <a:bodyPr wrap="square">
                <a:spAutoFit/>
              </a:bodyPr>
              <a:lstStyle/>
              <a:p>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4</m:t>
                        </m:r>
                      </m:sub>
                    </m:sSub>
                  </m:oMath>
                </a14:m>
                <a:r>
                  <a:rPr lang="en-US" dirty="0"/>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sSub>
                      <m:sSubPr>
                        <m:ctrlPr>
                          <a:rPr lang="en-US" i="1" kern="100"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i="1" kern="100">
                            <a:latin typeface="Cambria Math" panose="02040503050406030204" pitchFamily="18" charset="0"/>
                            <a:ea typeface="Cambria Math" panose="02040503050406030204" pitchFamily="18" charset="0"/>
                            <a:cs typeface="Cambria Math" panose="02040503050406030204" pitchFamily="18" charset="0"/>
                          </a:rPr>
                          <m:t>2</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6</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8</m:t>
                        </m:r>
                      </m:sub>
                    </m:sSub>
                  </m:oMath>
                </a14:m>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Cambria Math" panose="02040503050406030204" pitchFamily="18" charset="0"/>
                            <a:cs typeface="Cambria Math" panose="02040503050406030204" pitchFamily="18" charset="0"/>
                          </a:rPr>
                          <m:t>𝑤</m:t>
                        </m:r>
                      </m:e>
                      <m:sub>
                        <m:r>
                          <a:rPr lang="en-US" b="0" i="1" kern="100" smtClean="0">
                            <a:latin typeface="Cambria Math" panose="02040503050406030204" pitchFamily="18" charset="0"/>
                            <a:ea typeface="Cambria Math" panose="02040503050406030204" pitchFamily="18" charset="0"/>
                            <a:cs typeface="Cambria Math" panose="02040503050406030204" pitchFamily="18" charset="0"/>
                          </a:rPr>
                          <m:t>4</m:t>
                        </m:r>
                      </m:sub>
                    </m:sSub>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9</m:t>
                        </m:r>
                      </m:sub>
                    </m:sSub>
                  </m:oMath>
                </a14:m>
                <a:endParaRPr lang="en-US" dirty="0"/>
              </a:p>
            </p:txBody>
          </p:sp>
        </mc:Choice>
        <mc:Fallback xmlns="">
          <p:sp>
            <p:nvSpPr>
              <p:cNvPr id="33" name="TextBox 32">
                <a:extLst>
                  <a:ext uri="{FF2B5EF4-FFF2-40B4-BE49-F238E27FC236}">
                    <a16:creationId xmlns:a16="http://schemas.microsoft.com/office/drawing/2014/main" id="{F617814B-1656-CD17-4EAF-12BC6F24FC04}"/>
                  </a:ext>
                </a:extLst>
              </p:cNvPr>
              <p:cNvSpPr txBox="1">
                <a:spLocks noRot="1" noChangeAspect="1" noMove="1" noResize="1" noEditPoints="1" noAdjustHandles="1" noChangeArrowheads="1" noChangeShapeType="1" noTextEdit="1"/>
              </p:cNvSpPr>
              <p:nvPr/>
            </p:nvSpPr>
            <p:spPr>
              <a:xfrm>
                <a:off x="1464603" y="2659743"/>
                <a:ext cx="3746500" cy="369332"/>
              </a:xfrm>
              <a:prstGeom prst="rect">
                <a:avLst/>
              </a:prstGeom>
              <a:blipFill>
                <a:blip r:embed="rId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479C92A-03A7-30B7-CA3E-EF88A843DAF5}"/>
                  </a:ext>
                </a:extLst>
              </p:cNvPr>
              <p:cNvSpPr txBox="1"/>
              <p:nvPr/>
            </p:nvSpPr>
            <p:spPr>
              <a:xfrm>
                <a:off x="889395" y="4315819"/>
                <a:ext cx="4317209" cy="666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3</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4</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6</m:t>
                          </m:r>
                        </m:sub>
                      </m:sSub>
                    </m:oMath>
                  </m:oMathPara>
                </a14:m>
                <a:endParaRPr lang="en-US" dirty="0"/>
              </a:p>
            </p:txBody>
          </p:sp>
        </mc:Choice>
        <mc:Fallback xmlns="">
          <p:sp>
            <p:nvSpPr>
              <p:cNvPr id="35" name="TextBox 34">
                <a:extLst>
                  <a:ext uri="{FF2B5EF4-FFF2-40B4-BE49-F238E27FC236}">
                    <a16:creationId xmlns:a16="http://schemas.microsoft.com/office/drawing/2014/main" id="{E479C92A-03A7-30B7-CA3E-EF88A843DAF5}"/>
                  </a:ext>
                </a:extLst>
              </p:cNvPr>
              <p:cNvSpPr txBox="1">
                <a:spLocks noRot="1" noChangeAspect="1" noMove="1" noResize="1" noEditPoints="1" noAdjustHandles="1" noChangeArrowheads="1" noChangeShapeType="1" noTextEdit="1"/>
              </p:cNvSpPr>
              <p:nvPr/>
            </p:nvSpPr>
            <p:spPr>
              <a:xfrm>
                <a:off x="889395" y="4315819"/>
                <a:ext cx="4317209" cy="66633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F2EEC0E-65B3-1346-6500-FF200951C6DF}"/>
                  </a:ext>
                </a:extLst>
              </p:cNvPr>
              <p:cNvSpPr txBox="1"/>
              <p:nvPr/>
            </p:nvSpPr>
            <p:spPr>
              <a:xfrm>
                <a:off x="927891" y="3631163"/>
                <a:ext cx="4317209" cy="666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i="1" kern="100">
                              <a:latin typeface="Cambria Math" panose="02040503050406030204" pitchFamily="18" charset="0"/>
                              <a:ea typeface="Cambria Math" panose="02040503050406030204" pitchFamily="18" charset="0"/>
                              <a:cs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4</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4</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oMath>
                  </m:oMathPara>
                </a14:m>
                <a:endParaRPr lang="en-US" dirty="0"/>
              </a:p>
            </p:txBody>
          </p:sp>
        </mc:Choice>
        <mc:Fallback xmlns="">
          <p:sp>
            <p:nvSpPr>
              <p:cNvPr id="45" name="TextBox 44">
                <a:extLst>
                  <a:ext uri="{FF2B5EF4-FFF2-40B4-BE49-F238E27FC236}">
                    <a16:creationId xmlns:a16="http://schemas.microsoft.com/office/drawing/2014/main" id="{8F2EEC0E-65B3-1346-6500-FF200951C6DF}"/>
                  </a:ext>
                </a:extLst>
              </p:cNvPr>
              <p:cNvSpPr txBox="1">
                <a:spLocks noRot="1" noChangeAspect="1" noMove="1" noResize="1" noEditPoints="1" noAdjustHandles="1" noChangeArrowheads="1" noChangeShapeType="1" noTextEdit="1"/>
              </p:cNvSpPr>
              <p:nvPr/>
            </p:nvSpPr>
            <p:spPr>
              <a:xfrm>
                <a:off x="927891" y="3631163"/>
                <a:ext cx="4317209" cy="6663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12C41E-93A9-5EEC-A536-CF5921C4D49A}"/>
                  </a:ext>
                </a:extLst>
              </p:cNvPr>
              <p:cNvSpPr txBox="1"/>
              <p:nvPr/>
            </p:nvSpPr>
            <p:spPr>
              <a:xfrm>
                <a:off x="889394" y="5021932"/>
                <a:ext cx="4317209" cy="666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4</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7</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4</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8</m:t>
                          </m:r>
                        </m:sub>
                      </m:sSub>
                    </m:oMath>
                  </m:oMathPara>
                </a14:m>
                <a:endParaRPr lang="en-US" dirty="0"/>
              </a:p>
            </p:txBody>
          </p:sp>
        </mc:Choice>
        <mc:Fallback xmlns="">
          <p:sp>
            <p:nvSpPr>
              <p:cNvPr id="46" name="TextBox 45">
                <a:extLst>
                  <a:ext uri="{FF2B5EF4-FFF2-40B4-BE49-F238E27FC236}">
                    <a16:creationId xmlns:a16="http://schemas.microsoft.com/office/drawing/2014/main" id="{5312C41E-93A9-5EEC-A536-CF5921C4D49A}"/>
                  </a:ext>
                </a:extLst>
              </p:cNvPr>
              <p:cNvSpPr txBox="1">
                <a:spLocks noRot="1" noChangeAspect="1" noMove="1" noResize="1" noEditPoints="1" noAdjustHandles="1" noChangeArrowheads="1" noChangeShapeType="1" noTextEdit="1"/>
              </p:cNvSpPr>
              <p:nvPr/>
            </p:nvSpPr>
            <p:spPr>
              <a:xfrm>
                <a:off x="889394" y="5021932"/>
                <a:ext cx="4317209" cy="66633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D48277C-4788-1CB3-5C87-EB7B9C206D8E}"/>
                  </a:ext>
                </a:extLst>
              </p:cNvPr>
              <p:cNvSpPr txBox="1"/>
              <p:nvPr/>
            </p:nvSpPr>
            <p:spPr>
              <a:xfrm>
                <a:off x="889393" y="5736474"/>
                <a:ext cx="4317209" cy="666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5</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6</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8</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4</m:t>
                              </m:r>
                            </m:sub>
                          </m:sSub>
                        </m:den>
                      </m:f>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𝑥</m:t>
                          </m:r>
                        </m:e>
                        <m:sub>
                          <m:r>
                            <a:rPr lang="en-US" b="0" i="1" kern="100" smtClean="0">
                              <a:latin typeface="Cambria Math" panose="02040503050406030204" pitchFamily="18" charset="0"/>
                              <a:ea typeface="DengXian" panose="02010600030101010101" pitchFamily="2" charset="-122"/>
                              <a:cs typeface="Times New Roman" panose="02020603050405020304" pitchFamily="18" charset="0"/>
                            </a:rPr>
                            <m:t>9</m:t>
                          </m:r>
                        </m:sub>
                      </m:sSub>
                    </m:oMath>
                  </m:oMathPara>
                </a14:m>
                <a:endParaRPr lang="en-US" dirty="0"/>
              </a:p>
            </p:txBody>
          </p:sp>
        </mc:Choice>
        <mc:Fallback xmlns="">
          <p:sp>
            <p:nvSpPr>
              <p:cNvPr id="47" name="TextBox 46">
                <a:extLst>
                  <a:ext uri="{FF2B5EF4-FFF2-40B4-BE49-F238E27FC236}">
                    <a16:creationId xmlns:a16="http://schemas.microsoft.com/office/drawing/2014/main" id="{8D48277C-4788-1CB3-5C87-EB7B9C206D8E}"/>
                  </a:ext>
                </a:extLst>
              </p:cNvPr>
              <p:cNvSpPr txBox="1">
                <a:spLocks noRot="1" noChangeAspect="1" noMove="1" noResize="1" noEditPoints="1" noAdjustHandles="1" noChangeArrowheads="1" noChangeShapeType="1" noTextEdit="1"/>
              </p:cNvSpPr>
              <p:nvPr/>
            </p:nvSpPr>
            <p:spPr>
              <a:xfrm>
                <a:off x="889393" y="5736474"/>
                <a:ext cx="4317209" cy="66633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A23B55DC-3934-DA0F-288A-0A945B991A88}"/>
                  </a:ext>
                </a:extLst>
              </p:cNvPr>
              <p:cNvGraphicFramePr>
                <a:graphicFrameLocks noGrp="1"/>
              </p:cNvGraphicFramePr>
              <p:nvPr>
                <p:extLst>
                  <p:ext uri="{D42A27DB-BD31-4B8C-83A1-F6EECF244321}">
                    <p14:modId xmlns:p14="http://schemas.microsoft.com/office/powerpoint/2010/main" val="922210228"/>
                  </p:ext>
                </p:extLst>
              </p:nvPr>
            </p:nvGraphicFramePr>
            <p:xfrm>
              <a:off x="6943949" y="1475371"/>
              <a:ext cx="3618985" cy="2212452"/>
            </p:xfrm>
            <a:graphic>
              <a:graphicData uri="http://schemas.openxmlformats.org/drawingml/2006/table">
                <a:tbl>
                  <a:tblPr firstRow="1" firstCol="1" bandRow="1">
                    <a:tableStyleId>{5C22544A-7EE6-4342-B048-85BDC9FD1C3A}</a:tableStyleId>
                  </a:tblPr>
                  <a:tblGrid>
                    <a:gridCol w="908050">
                      <a:extLst>
                        <a:ext uri="{9D8B030D-6E8A-4147-A177-3AD203B41FA5}">
                          <a16:colId xmlns:a16="http://schemas.microsoft.com/office/drawing/2014/main" val="2492825702"/>
                        </a:ext>
                      </a:extLst>
                    </a:gridCol>
                    <a:gridCol w="920750">
                      <a:extLst>
                        <a:ext uri="{9D8B030D-6E8A-4147-A177-3AD203B41FA5}">
                          <a16:colId xmlns:a16="http://schemas.microsoft.com/office/drawing/2014/main" val="2663153654"/>
                        </a:ext>
                      </a:extLst>
                    </a:gridCol>
                    <a:gridCol w="908050">
                      <a:extLst>
                        <a:ext uri="{9D8B030D-6E8A-4147-A177-3AD203B41FA5}">
                          <a16:colId xmlns:a16="http://schemas.microsoft.com/office/drawing/2014/main" val="3971450375"/>
                        </a:ext>
                      </a:extLst>
                    </a:gridCol>
                    <a:gridCol w="882135">
                      <a:extLst>
                        <a:ext uri="{9D8B030D-6E8A-4147-A177-3AD203B41FA5}">
                          <a16:colId xmlns:a16="http://schemas.microsoft.com/office/drawing/2014/main" val="404668992"/>
                        </a:ext>
                      </a:extLst>
                    </a:gridCol>
                  </a:tblGrid>
                  <a:tr h="553113">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1</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den>
                              </m:f>
                            </m:oMath>
                          </a14:m>
                          <a:r>
                            <a:rPr lang="en-US" sz="18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solidFill>
                                        <a:schemeClr val="tx1"/>
                                      </a:solidFill>
                                      <a:latin typeface="Cambria Math" panose="02040503050406030204" pitchFamily="18" charset="0"/>
                                      <a:ea typeface="Cambria Math" panose="02040503050406030204" pitchFamily="18" charset="0"/>
                                      <a:cs typeface="Cambria Math" panose="02040503050406030204" pitchFamily="18" charset="0"/>
                                    </a:rPr>
                                    <m:t>1</m:t>
                                  </m:r>
                                </m:sub>
                              </m:sSub>
                            </m:oMath>
                          </a14:m>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1</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den>
                              </m:f>
                            </m:oMath>
                          </a14:m>
                          <a:r>
                            <a:rPr lang="en-US" sz="16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2</m:t>
                                  </m:r>
                                </m:sub>
                              </m:sSub>
                            </m:oMath>
                          </a14:m>
                          <a:endParaRPr lang="en-US"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1</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den>
                              </m:f>
                            </m:oMath>
                          </a14:m>
                          <a:r>
                            <a:rPr lang="en-US" sz="16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4</m:t>
                                  </m:r>
                                </m:sub>
                              </m:sSub>
                            </m:oMath>
                          </a14:m>
                          <a:endParaRPr lang="en-US"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600" i="1" smtClean="0">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m:t>
                                  </m:r>
                                  <m:sSub>
                                    <m:sSubPr>
                                      <m:ctrlP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1</m:t>
                                      </m:r>
                                    </m:sub>
                                  </m:sSub>
                                </m:num>
                                <m:den>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𝑤</m:t>
                                      </m:r>
                                    </m:e>
                                    <m:sub>
                                      <m:r>
                                        <a:rPr lang="en-US" sz="1600" b="0" i="1" smtClean="0">
                                          <a:solidFill>
                                            <a:schemeClr val="tx1"/>
                                          </a:solidFill>
                                          <a:latin typeface="Cambria Math" panose="02040503050406030204" pitchFamily="18" charset="0"/>
                                        </a:rPr>
                                        <m:t>4</m:t>
                                      </m:r>
                                    </m:sub>
                                  </m:sSub>
                                </m:den>
                              </m:f>
                              <m:r>
                                <m:rPr>
                                  <m:nor/>
                                </m:rPr>
                                <a:rPr lang="en-US" sz="1600" dirty="0">
                                  <a:solidFill>
                                    <a:schemeClr val="tx1"/>
                                  </a:solidFill>
                                </a:rPr>
                                <m:t>=</m:t>
                              </m:r>
                              <m:sSub>
                                <m:sSubPr>
                                  <m:ctrlP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6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5</m:t>
                                  </m:r>
                                </m:sub>
                              </m:sSub>
                            </m:oMath>
                          </a14:m>
                          <a:endParaRPr lang="en-US" sz="16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1735809"/>
                      </a:ext>
                    </a:extLst>
                  </a:tr>
                  <a:tr h="553113">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b="1"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𝟐</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den>
                              </m:f>
                            </m:oMath>
                          </a14:m>
                          <a:r>
                            <a:rPr lang="en-US" sz="18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1"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𝟐</m:t>
                                  </m:r>
                                </m:sub>
                              </m:sSub>
                            </m:oMath>
                          </a14:m>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2</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den>
                              </m:f>
                            </m:oMath>
                          </a14:m>
                          <a:r>
                            <a:rPr lang="en-US" sz="16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3</m:t>
                                  </m:r>
                                </m:sub>
                              </m:sSub>
                            </m:oMath>
                          </a14:m>
                          <a:endParaRPr lang="en-US"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2</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den>
                              </m:f>
                            </m:oMath>
                          </a14:m>
                          <a:r>
                            <a:rPr lang="en-US" sz="16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5</m:t>
                                  </m:r>
                                </m:sub>
                              </m:sSub>
                            </m:oMath>
                          </a14:m>
                          <a:endParaRPr lang="en-US"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600" i="1" smtClean="0">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m:t>
                                  </m:r>
                                  <m:sSub>
                                    <m:sSubPr>
                                      <m:ctrlP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6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2</m:t>
                                      </m:r>
                                    </m:sub>
                                  </m:sSub>
                                </m:num>
                                <m:den>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𝑤</m:t>
                                      </m:r>
                                    </m:e>
                                    <m:sub>
                                      <m:r>
                                        <a:rPr lang="en-US" sz="1600" b="0" i="1" smtClean="0">
                                          <a:solidFill>
                                            <a:schemeClr val="tx1"/>
                                          </a:solidFill>
                                          <a:latin typeface="Cambria Math" panose="02040503050406030204" pitchFamily="18" charset="0"/>
                                        </a:rPr>
                                        <m:t>4</m:t>
                                      </m:r>
                                    </m:sub>
                                  </m:sSub>
                                </m:den>
                              </m:f>
                              <m:r>
                                <m:rPr>
                                  <m:nor/>
                                </m:rPr>
                                <a:rPr lang="en-US" sz="1600" dirty="0">
                                  <a:solidFill>
                                    <a:schemeClr val="tx1"/>
                                  </a:solidFill>
                                </a:rPr>
                                <m:t>=</m:t>
                              </m:r>
                              <m:sSub>
                                <m:sSubPr>
                                  <m:ctrlP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6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6</m:t>
                                  </m:r>
                                </m:sub>
                              </m:sSub>
                            </m:oMath>
                          </a14:m>
                          <a:endParaRPr lang="en-US" sz="16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436792"/>
                      </a:ext>
                    </a:extLst>
                  </a:tr>
                  <a:tr h="553113">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b="1"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𝟑</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den>
                              </m:f>
                            </m:oMath>
                          </a14:m>
                          <a:r>
                            <a:rPr lang="en-US" sz="18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1"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𝟒</m:t>
                                  </m:r>
                                </m:sub>
                              </m:sSub>
                            </m:oMath>
                          </a14:m>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3</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den>
                              </m:f>
                            </m:oMath>
                          </a14:m>
                          <a:r>
                            <a:rPr lang="en-US" sz="16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5</m:t>
                                  </m:r>
                                </m:sub>
                              </m:sSub>
                            </m:oMath>
                          </a14:m>
                          <a:endParaRPr lang="en-US"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3</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den>
                              </m:f>
                            </m:oMath>
                          </a14:m>
                          <a:r>
                            <a:rPr lang="en-US" sz="16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7</m:t>
                                  </m:r>
                                </m:sub>
                              </m:sSub>
                            </m:oMath>
                          </a14:m>
                          <a:endParaRPr lang="en-US"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600" i="1" smtClean="0">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m:t>
                                  </m:r>
                                  <m:sSub>
                                    <m:sSubPr>
                                      <m:ctrlP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6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3</m:t>
                                      </m:r>
                                    </m:sub>
                                  </m:sSub>
                                </m:num>
                                <m:den>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𝑤</m:t>
                                      </m:r>
                                    </m:e>
                                    <m:sub>
                                      <m:r>
                                        <a:rPr lang="en-US" sz="1600" b="0" i="1" smtClean="0">
                                          <a:solidFill>
                                            <a:schemeClr val="tx1"/>
                                          </a:solidFill>
                                          <a:latin typeface="Cambria Math" panose="02040503050406030204" pitchFamily="18" charset="0"/>
                                        </a:rPr>
                                        <m:t>4</m:t>
                                      </m:r>
                                    </m:sub>
                                  </m:sSub>
                                </m:den>
                              </m:f>
                              <m:r>
                                <m:rPr>
                                  <m:nor/>
                                </m:rPr>
                                <a:rPr lang="en-US" sz="1600" dirty="0">
                                  <a:solidFill>
                                    <a:schemeClr val="tx1"/>
                                  </a:solidFill>
                                </a:rPr>
                                <m:t>=</m:t>
                              </m:r>
                              <m:sSub>
                                <m:sSubPr>
                                  <m:ctrlP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6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8</m:t>
                                  </m:r>
                                </m:sub>
                              </m:sSub>
                            </m:oMath>
                          </a14:m>
                          <a:endParaRPr lang="en-US" sz="16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2485641"/>
                      </a:ext>
                    </a:extLst>
                  </a:tr>
                  <a:tr h="553113">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b="1"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𝟒</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den>
                              </m:f>
                            </m:oMath>
                          </a14:m>
                          <a:r>
                            <a:rPr lang="en-US" sz="18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1"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𝟓</m:t>
                                  </m:r>
                                </m:sub>
                              </m:sSub>
                            </m:oMath>
                          </a14:m>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4</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den>
                              </m:f>
                            </m:oMath>
                          </a14:m>
                          <a:r>
                            <a:rPr lang="en-US" sz="16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6</m:t>
                                  </m:r>
                                </m:sub>
                              </m:sSub>
                            </m:oMath>
                          </a14:m>
                          <a:endParaRPr lang="en-US"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 xmlns:m="http://schemas.openxmlformats.org/officeDocument/2006/math">
                              <m:f>
                                <m:fPr>
                                  <m:ctrlPr>
                                    <a:rPr lang="en-US" sz="1800" i="1" smtClean="0">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4</m:t>
                                      </m:r>
                                    </m:sub>
                                  </m:sSub>
                                </m:num>
                                <m:den>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den>
                              </m:f>
                            </m:oMath>
                          </a14:m>
                          <a:r>
                            <a:rPr lang="en-US" sz="1600" dirty="0">
                              <a:solidFill>
                                <a:schemeClr val="tx1"/>
                              </a:solidFill>
                            </a:rPr>
                            <a:t>=</a:t>
                          </a:r>
                          <a14:m>
                            <m:oMath xmlns:m="http://schemas.openxmlformats.org/officeDocument/2006/math">
                              <m:sSub>
                                <m:sSubPr>
                                  <m:ctrlP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8</m:t>
                                  </m:r>
                                </m:sub>
                              </m:sSub>
                            </m:oMath>
                          </a14:m>
                          <a:endParaRPr lang="en-US"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r>
                            <a:rPr lang="en-US" sz="1800" kern="100" dirty="0">
                              <a:solidFill>
                                <a:schemeClr val="tx1"/>
                              </a:solidFill>
                              <a:effectLst/>
                            </a:rPr>
                            <a:t> </a:t>
                          </a:r>
                          <a14:m>
                            <m:oMath xmlns:m="http://schemas.openxmlformats.org/officeDocument/2006/math">
                              <m:f>
                                <m:fPr>
                                  <m:ctrlPr>
                                    <a:rPr lang="en-US" sz="1600" i="1" smtClean="0">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m:t>
                                  </m:r>
                                  <m:sSub>
                                    <m:sSubPr>
                                      <m:ctrlP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𝑦</m:t>
                                      </m:r>
                                    </m:e>
                                    <m:sub>
                                      <m:r>
                                        <a:rPr lang="en-US" sz="16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4</m:t>
                                      </m:r>
                                    </m:sub>
                                  </m:sSub>
                                </m:num>
                                <m:den>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𝑤</m:t>
                                      </m:r>
                                    </m:e>
                                    <m:sub>
                                      <m:r>
                                        <a:rPr lang="en-US" sz="1600" b="0" i="1" smtClean="0">
                                          <a:solidFill>
                                            <a:schemeClr val="tx1"/>
                                          </a:solidFill>
                                          <a:latin typeface="Cambria Math" panose="02040503050406030204" pitchFamily="18" charset="0"/>
                                        </a:rPr>
                                        <m:t>4</m:t>
                                      </m:r>
                                    </m:sub>
                                  </m:sSub>
                                </m:den>
                              </m:f>
                              <m:r>
                                <m:rPr>
                                  <m:nor/>
                                </m:rPr>
                                <a:rPr lang="en-US" sz="1600" dirty="0">
                                  <a:solidFill>
                                    <a:schemeClr val="tx1"/>
                                  </a:solidFill>
                                </a:rPr>
                                <m:t>=</m:t>
                              </m:r>
                              <m:sSub>
                                <m:sSubPr>
                                  <m:ctrlP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𝑥</m:t>
                                  </m:r>
                                </m:e>
                                <m:sub>
                                  <m:r>
                                    <a:rPr lang="en-US" sz="16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9</m:t>
                                  </m:r>
                                </m:sub>
                              </m:sSub>
                            </m:oMath>
                          </a14:m>
                          <a:endParaRPr lang="en-US" sz="16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1151874"/>
                      </a:ext>
                    </a:extLst>
                  </a:tr>
                </a:tbl>
              </a:graphicData>
            </a:graphic>
          </p:graphicFrame>
        </mc:Choice>
        <mc:Fallback xmlns="">
          <p:graphicFrame>
            <p:nvGraphicFramePr>
              <p:cNvPr id="8" name="Table 7">
                <a:extLst>
                  <a:ext uri="{FF2B5EF4-FFF2-40B4-BE49-F238E27FC236}">
                    <a16:creationId xmlns:a16="http://schemas.microsoft.com/office/drawing/2014/main" id="{A23B55DC-3934-DA0F-288A-0A945B991A88}"/>
                  </a:ext>
                </a:extLst>
              </p:cNvPr>
              <p:cNvGraphicFramePr>
                <a:graphicFrameLocks noGrp="1"/>
              </p:cNvGraphicFramePr>
              <p:nvPr>
                <p:extLst>
                  <p:ext uri="{D42A27DB-BD31-4B8C-83A1-F6EECF244321}">
                    <p14:modId xmlns:p14="http://schemas.microsoft.com/office/powerpoint/2010/main" val="922210228"/>
                  </p:ext>
                </p:extLst>
              </p:nvPr>
            </p:nvGraphicFramePr>
            <p:xfrm>
              <a:off x="6943949" y="1475371"/>
              <a:ext cx="3618985" cy="2212452"/>
            </p:xfrm>
            <a:graphic>
              <a:graphicData uri="http://schemas.openxmlformats.org/drawingml/2006/table">
                <a:tbl>
                  <a:tblPr firstRow="1" firstCol="1" bandRow="1">
                    <a:tableStyleId>{5C22544A-7EE6-4342-B048-85BDC9FD1C3A}</a:tableStyleId>
                  </a:tblPr>
                  <a:tblGrid>
                    <a:gridCol w="908050">
                      <a:extLst>
                        <a:ext uri="{9D8B030D-6E8A-4147-A177-3AD203B41FA5}">
                          <a16:colId xmlns:a16="http://schemas.microsoft.com/office/drawing/2014/main" val="2492825702"/>
                        </a:ext>
                      </a:extLst>
                    </a:gridCol>
                    <a:gridCol w="920750">
                      <a:extLst>
                        <a:ext uri="{9D8B030D-6E8A-4147-A177-3AD203B41FA5}">
                          <a16:colId xmlns:a16="http://schemas.microsoft.com/office/drawing/2014/main" val="2663153654"/>
                        </a:ext>
                      </a:extLst>
                    </a:gridCol>
                    <a:gridCol w="908050">
                      <a:extLst>
                        <a:ext uri="{9D8B030D-6E8A-4147-A177-3AD203B41FA5}">
                          <a16:colId xmlns:a16="http://schemas.microsoft.com/office/drawing/2014/main" val="3971450375"/>
                        </a:ext>
                      </a:extLst>
                    </a:gridCol>
                    <a:gridCol w="882135">
                      <a:extLst>
                        <a:ext uri="{9D8B030D-6E8A-4147-A177-3AD203B41FA5}">
                          <a16:colId xmlns:a16="http://schemas.microsoft.com/office/drawing/2014/main" val="404668992"/>
                        </a:ext>
                      </a:extLst>
                    </a:gridCol>
                  </a:tblGrid>
                  <a:tr h="553113">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671" t="-2198" r="-300000" b="-30219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99338" t="-2198" r="-196026" b="-30219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02013" t="-2198" r="-98658" b="-30219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310345" t="-2198" r="-1379" b="-302198"/>
                          </a:stretch>
                        </a:blipFill>
                      </a:tcPr>
                    </a:tc>
                    <a:extLst>
                      <a:ext uri="{0D108BD9-81ED-4DB2-BD59-A6C34878D82A}">
                        <a16:rowId xmlns:a16="http://schemas.microsoft.com/office/drawing/2014/main" val="931735809"/>
                      </a:ext>
                    </a:extLst>
                  </a:tr>
                  <a:tr h="553113">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671" t="-102198" r="-300000" b="-20219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99338" t="-102198" r="-196026" b="-20219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02013" t="-102198" r="-98658" b="-20219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310345" t="-102198" r="-1379" b="-202198"/>
                          </a:stretch>
                        </a:blipFill>
                      </a:tcPr>
                    </a:tc>
                    <a:extLst>
                      <a:ext uri="{0D108BD9-81ED-4DB2-BD59-A6C34878D82A}">
                        <a16:rowId xmlns:a16="http://schemas.microsoft.com/office/drawing/2014/main" val="742436792"/>
                      </a:ext>
                    </a:extLst>
                  </a:tr>
                  <a:tr h="553113">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671" t="-204444" r="-300000" b="-10444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99338" t="-204444" r="-196026" b="-10444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02013" t="-204444" r="-98658" b="-10444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310345" t="-204444" r="-1379" b="-104444"/>
                          </a:stretch>
                        </a:blipFill>
                      </a:tcPr>
                    </a:tc>
                    <a:extLst>
                      <a:ext uri="{0D108BD9-81ED-4DB2-BD59-A6C34878D82A}">
                        <a16:rowId xmlns:a16="http://schemas.microsoft.com/office/drawing/2014/main" val="882485641"/>
                      </a:ext>
                    </a:extLst>
                  </a:tr>
                  <a:tr h="553113">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671" t="-301099" r="-300000" b="-329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99338" t="-301099" r="-196026" b="-329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02013" t="-301099" r="-98658" b="-329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310345" t="-301099" r="-1379" b="-3297"/>
                          </a:stretch>
                        </a:blipFill>
                      </a:tcPr>
                    </a:tc>
                    <a:extLst>
                      <a:ext uri="{0D108BD9-81ED-4DB2-BD59-A6C34878D82A}">
                        <a16:rowId xmlns:a16="http://schemas.microsoft.com/office/drawing/2014/main" val="174115187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06A2B8F-229A-829C-1AD4-0D5E7B68A210}"/>
                  </a:ext>
                </a:extLst>
              </p:cNvPr>
              <p:cNvGraphicFramePr>
                <a:graphicFrameLocks noGrp="1"/>
              </p:cNvGraphicFramePr>
              <p:nvPr>
                <p:extLst>
                  <p:ext uri="{D42A27DB-BD31-4B8C-83A1-F6EECF244321}">
                    <p14:modId xmlns:p14="http://schemas.microsoft.com/office/powerpoint/2010/main" val="152094380"/>
                  </p:ext>
                </p:extLst>
              </p:nvPr>
            </p:nvGraphicFramePr>
            <p:xfrm>
              <a:off x="8695690" y="4563800"/>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1</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2</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3</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6503171"/>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4</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5</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6</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76737"/>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7</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8</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kern="100">
                                        <a:solidFill>
                                          <a:schemeClr val="tx1"/>
                                        </a:solidFill>
                                        <a:effectLst/>
                                        <a:latin typeface="Cambria Math" panose="02040503050406030204" pitchFamily="18" charset="0"/>
                                      </a:rPr>
                                      <m:t>𝑥</m:t>
                                    </m:r>
                                  </m:e>
                                  <m:sub>
                                    <m:r>
                                      <a:rPr lang="en-US" sz="1600" kern="100">
                                        <a:solidFill>
                                          <a:schemeClr val="tx1"/>
                                        </a:solidFill>
                                        <a:effectLst/>
                                        <a:latin typeface="Cambria Math" panose="02040503050406030204" pitchFamily="18" charset="0"/>
                                      </a:rPr>
                                      <m:t>9</m:t>
                                    </m:r>
                                  </m:sub>
                                </m:sSub>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1223720"/>
                      </a:ext>
                    </a:extLst>
                  </a:tr>
                </a:tbl>
              </a:graphicData>
            </a:graphic>
          </p:graphicFrame>
        </mc:Choice>
        <mc:Fallback xmlns="">
          <p:graphicFrame>
            <p:nvGraphicFramePr>
              <p:cNvPr id="9" name="Table 8">
                <a:extLst>
                  <a:ext uri="{FF2B5EF4-FFF2-40B4-BE49-F238E27FC236}">
                    <a16:creationId xmlns:a16="http://schemas.microsoft.com/office/drawing/2014/main" id="{D06A2B8F-229A-829C-1AD4-0D5E7B68A210}"/>
                  </a:ext>
                </a:extLst>
              </p:cNvPr>
              <p:cNvGraphicFramePr>
                <a:graphicFrameLocks noGrp="1"/>
              </p:cNvGraphicFramePr>
              <p:nvPr>
                <p:extLst>
                  <p:ext uri="{D42A27DB-BD31-4B8C-83A1-F6EECF244321}">
                    <p14:modId xmlns:p14="http://schemas.microsoft.com/office/powerpoint/2010/main" val="152094380"/>
                  </p:ext>
                </p:extLst>
              </p:nvPr>
            </p:nvGraphicFramePr>
            <p:xfrm>
              <a:off x="8695690" y="4563800"/>
              <a:ext cx="1419860" cy="89706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2381631590"/>
                        </a:ext>
                      </a:extLst>
                    </a:gridCol>
                    <a:gridCol w="458470">
                      <a:extLst>
                        <a:ext uri="{9D8B030D-6E8A-4147-A177-3AD203B41FA5}">
                          <a16:colId xmlns:a16="http://schemas.microsoft.com/office/drawing/2014/main" val="3423352492"/>
                        </a:ext>
                      </a:extLst>
                    </a:gridCol>
                    <a:gridCol w="458470">
                      <a:extLst>
                        <a:ext uri="{9D8B030D-6E8A-4147-A177-3AD203B41FA5}">
                          <a16:colId xmlns:a16="http://schemas.microsoft.com/office/drawing/2014/main" val="559380328"/>
                        </a:ext>
                      </a:extLst>
                    </a:gridCol>
                  </a:tblGrid>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205" t="-2041" r="-184337"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12000" t="-2041" r="-104000" b="-20612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209211" t="-2041" r="-2632" b="-206122"/>
                          </a:stretch>
                        </a:blipFill>
                      </a:tcPr>
                    </a:tc>
                    <a:extLst>
                      <a:ext uri="{0D108BD9-81ED-4DB2-BD59-A6C34878D82A}">
                        <a16:rowId xmlns:a16="http://schemas.microsoft.com/office/drawing/2014/main" val="2176503171"/>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205" t="-100000" r="-184337"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12000" t="-100000" r="-104000" b="-102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209211" t="-100000" r="-2632" b="-102000"/>
                          </a:stretch>
                        </a:blipFill>
                      </a:tcPr>
                    </a:tc>
                    <a:extLst>
                      <a:ext uri="{0D108BD9-81ED-4DB2-BD59-A6C34878D82A}">
                        <a16:rowId xmlns:a16="http://schemas.microsoft.com/office/drawing/2014/main" val="1000276737"/>
                      </a:ext>
                    </a:extLst>
                  </a:tr>
                  <a:tr h="299022">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205" t="-204082" r="-184337"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12000" t="-204082" r="-104000" b="-40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209211" t="-204082" r="-2632" b="-4082"/>
                          </a:stretch>
                        </a:blipFill>
                      </a:tcPr>
                    </a:tc>
                    <a:extLst>
                      <a:ext uri="{0D108BD9-81ED-4DB2-BD59-A6C34878D82A}">
                        <a16:rowId xmlns:a16="http://schemas.microsoft.com/office/drawing/2014/main" val="13312237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D008C173-9FFB-D986-D19B-16269B4F7C4A}"/>
                  </a:ext>
                </a:extLst>
              </p:cNvPr>
              <p:cNvGraphicFramePr>
                <a:graphicFrameLocks noGrp="1"/>
              </p:cNvGraphicFramePr>
              <p:nvPr>
                <p:extLst>
                  <p:ext uri="{D42A27DB-BD31-4B8C-83A1-F6EECF244321}">
                    <p14:modId xmlns:p14="http://schemas.microsoft.com/office/powerpoint/2010/main" val="3568201185"/>
                  </p:ext>
                </p:extLst>
              </p:nvPr>
            </p:nvGraphicFramePr>
            <p:xfrm>
              <a:off x="10518788" y="4625312"/>
              <a:ext cx="961390" cy="81978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𝐿</m:t>
                                    </m:r>
                                  </m:num>
                                  <m:den>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𝒚</m:t>
                                        </m:r>
                                      </m:e>
                                      <m:sub>
                                        <m:r>
                                          <a:rPr lang="en-US" sz="1100" b="0" i="1" smtClean="0">
                                            <a:solidFill>
                                              <a:schemeClr val="tx1"/>
                                            </a:solidFill>
                                            <a:latin typeface="Cambria Math" panose="02040503050406030204" pitchFamily="18" charset="0"/>
                                          </a:rPr>
                                          <m:t>1</m:t>
                                        </m:r>
                                      </m:sub>
                                    </m:sSub>
                                  </m:den>
                                </m:f>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𝐿</m:t>
                                    </m:r>
                                  </m:num>
                                  <m:den>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𝒚</m:t>
                                        </m:r>
                                      </m:e>
                                      <m:sub>
                                        <m:r>
                                          <a:rPr lang="en-US" sz="1100" b="0" i="1" smtClean="0">
                                            <a:solidFill>
                                              <a:schemeClr val="tx1"/>
                                            </a:solidFill>
                                            <a:latin typeface="Cambria Math" panose="02040503050406030204" pitchFamily="18" charset="0"/>
                                          </a:rPr>
                                          <m:t>2</m:t>
                                        </m:r>
                                      </m:sub>
                                    </m:sSub>
                                  </m:den>
                                </m:f>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𝐿</m:t>
                                    </m:r>
                                  </m:num>
                                  <m:den>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𝒚</m:t>
                                        </m:r>
                                      </m:e>
                                      <m:sub>
                                        <m:r>
                                          <a:rPr lang="en-US" sz="1100" b="0" i="1" smtClean="0">
                                            <a:solidFill>
                                              <a:schemeClr val="tx1"/>
                                            </a:solidFill>
                                            <a:latin typeface="Cambria Math" panose="02040503050406030204" pitchFamily="18" charset="0"/>
                                          </a:rPr>
                                          <m:t>3</m:t>
                                        </m:r>
                                      </m:sub>
                                    </m:sSub>
                                  </m:den>
                                </m:f>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𝐿</m:t>
                                    </m:r>
                                  </m:num>
                                  <m:den>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𝒚</m:t>
                                        </m:r>
                                      </m:e>
                                      <m:sub>
                                        <m:r>
                                          <a:rPr lang="en-US" sz="1100" b="0" i="1" smtClean="0">
                                            <a:solidFill>
                                              <a:schemeClr val="tx1"/>
                                            </a:solidFill>
                                            <a:latin typeface="Cambria Math" panose="02040503050406030204" pitchFamily="18" charset="0"/>
                                          </a:rPr>
                                          <m:t>4</m:t>
                                        </m:r>
                                      </m:sub>
                                    </m:sSub>
                                  </m:den>
                                </m:f>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0" name="Table 9">
                <a:extLst>
                  <a:ext uri="{FF2B5EF4-FFF2-40B4-BE49-F238E27FC236}">
                    <a16:creationId xmlns:a16="http://schemas.microsoft.com/office/drawing/2014/main" id="{D008C173-9FFB-D986-D19B-16269B4F7C4A}"/>
                  </a:ext>
                </a:extLst>
              </p:cNvPr>
              <p:cNvGraphicFramePr>
                <a:graphicFrameLocks noGrp="1"/>
              </p:cNvGraphicFramePr>
              <p:nvPr>
                <p:extLst>
                  <p:ext uri="{D42A27DB-BD31-4B8C-83A1-F6EECF244321}">
                    <p14:modId xmlns:p14="http://schemas.microsoft.com/office/powerpoint/2010/main" val="3568201185"/>
                  </p:ext>
                </p:extLst>
              </p:nvPr>
            </p:nvGraphicFramePr>
            <p:xfrm>
              <a:off x="10518788" y="4625312"/>
              <a:ext cx="961390" cy="819786"/>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409893">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1205" t="-1471" r="-93976" b="-10294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110526" t="-1471" r="-2632" b="-102941"/>
                          </a:stretch>
                        </a:blipFill>
                      </a:tcPr>
                    </a:tc>
                    <a:extLst>
                      <a:ext uri="{0D108BD9-81ED-4DB2-BD59-A6C34878D82A}">
                        <a16:rowId xmlns:a16="http://schemas.microsoft.com/office/drawing/2014/main" val="4169680000"/>
                      </a:ext>
                    </a:extLst>
                  </a:tr>
                  <a:tr h="409893">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1205" t="-101471" r="-93976" b="-294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110526" t="-101471" r="-2632" b="-2941"/>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08E94166-1251-618E-3742-80B1D39A5210}"/>
                  </a:ext>
                </a:extLst>
              </p:cNvPr>
              <p:cNvGraphicFramePr>
                <a:graphicFrameLocks noGrp="1"/>
              </p:cNvGraphicFramePr>
              <p:nvPr>
                <p:extLst>
                  <p:ext uri="{D42A27DB-BD31-4B8C-83A1-F6EECF244321}">
                    <p14:modId xmlns:p14="http://schemas.microsoft.com/office/powerpoint/2010/main" val="3660529153"/>
                  </p:ext>
                </p:extLst>
              </p:nvPr>
            </p:nvGraphicFramePr>
            <p:xfrm>
              <a:off x="6346070" y="4625312"/>
              <a:ext cx="961390" cy="818007"/>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𝐿</m:t>
                                    </m:r>
                                  </m:num>
                                  <m:den>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𝑤</m:t>
                                        </m:r>
                                      </m:e>
                                      <m:sub>
                                        <m:r>
                                          <a:rPr lang="en-US" sz="1100" b="0" i="1" smtClean="0">
                                            <a:solidFill>
                                              <a:schemeClr val="tx1"/>
                                            </a:solidFill>
                                            <a:latin typeface="Cambria Math" panose="02040503050406030204" pitchFamily="18" charset="0"/>
                                          </a:rPr>
                                          <m:t>1</m:t>
                                        </m:r>
                                      </m:sub>
                                    </m:sSub>
                                  </m:den>
                                </m:f>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𝐿</m:t>
                                    </m:r>
                                  </m:num>
                                  <m:den>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𝑤</m:t>
                                        </m:r>
                                      </m:e>
                                      <m:sub>
                                        <m:r>
                                          <a:rPr lang="en-US" sz="1100" b="0" i="1" smtClean="0">
                                            <a:solidFill>
                                              <a:schemeClr val="tx1"/>
                                            </a:solidFill>
                                            <a:latin typeface="Cambria Math" panose="02040503050406030204" pitchFamily="18" charset="0"/>
                                          </a:rPr>
                                          <m:t>2</m:t>
                                        </m:r>
                                      </m:sub>
                                    </m:sSub>
                                  </m:den>
                                </m:f>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9680000"/>
                      </a:ext>
                    </a:extLst>
                  </a:tr>
                  <a:tr h="0">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𝐿</m:t>
                                    </m:r>
                                  </m:num>
                                  <m:den>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𝑤</m:t>
                                        </m:r>
                                      </m:e>
                                      <m:sub>
                                        <m:r>
                                          <a:rPr lang="en-US" sz="1100" b="0" i="1" smtClean="0">
                                            <a:solidFill>
                                              <a:schemeClr val="tx1"/>
                                            </a:solidFill>
                                            <a:latin typeface="Cambria Math" panose="02040503050406030204" pitchFamily="18" charset="0"/>
                                          </a:rPr>
                                          <m:t>3</m:t>
                                        </m:r>
                                      </m:sub>
                                    </m:sSub>
                                  </m:den>
                                </m:f>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07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𝐿</m:t>
                                    </m:r>
                                  </m:num>
                                  <m:den>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𝑤</m:t>
                                        </m:r>
                                      </m:e>
                                      <m:sub>
                                        <m:r>
                                          <a:rPr lang="en-US" sz="1100" b="0" i="1" smtClean="0">
                                            <a:solidFill>
                                              <a:schemeClr val="tx1"/>
                                            </a:solidFill>
                                            <a:latin typeface="Cambria Math" panose="02040503050406030204" pitchFamily="18" charset="0"/>
                                          </a:rPr>
                                          <m:t>4</m:t>
                                        </m:r>
                                      </m:sub>
                                    </m:sSub>
                                  </m:den>
                                </m:f>
                              </m:oMath>
                            </m:oMathPara>
                          </a14:m>
                          <a:endParaRPr lang="en-US" sz="11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11385"/>
                      </a:ext>
                    </a:extLst>
                  </a:tr>
                </a:tbl>
              </a:graphicData>
            </a:graphic>
          </p:graphicFrame>
        </mc:Choice>
        <mc:Fallback xmlns="">
          <p:graphicFrame>
            <p:nvGraphicFramePr>
              <p:cNvPr id="11" name="Table 10">
                <a:extLst>
                  <a:ext uri="{FF2B5EF4-FFF2-40B4-BE49-F238E27FC236}">
                    <a16:creationId xmlns:a16="http://schemas.microsoft.com/office/drawing/2014/main" id="{08E94166-1251-618E-3742-80B1D39A5210}"/>
                  </a:ext>
                </a:extLst>
              </p:cNvPr>
              <p:cNvGraphicFramePr>
                <a:graphicFrameLocks noGrp="1"/>
              </p:cNvGraphicFramePr>
              <p:nvPr>
                <p:extLst>
                  <p:ext uri="{D42A27DB-BD31-4B8C-83A1-F6EECF244321}">
                    <p14:modId xmlns:p14="http://schemas.microsoft.com/office/powerpoint/2010/main" val="3660529153"/>
                  </p:ext>
                </p:extLst>
              </p:nvPr>
            </p:nvGraphicFramePr>
            <p:xfrm>
              <a:off x="6346070" y="4625312"/>
              <a:ext cx="961390" cy="818007"/>
            </p:xfrm>
            <a:graphic>
              <a:graphicData uri="http://schemas.openxmlformats.org/drawingml/2006/table">
                <a:tbl>
                  <a:tblPr firstRow="1" firstCol="1" bandRow="1">
                    <a:tableStyleId>{5C22544A-7EE6-4342-B048-85BDC9FD1C3A}</a:tableStyleId>
                  </a:tblPr>
                  <a:tblGrid>
                    <a:gridCol w="502920">
                      <a:extLst>
                        <a:ext uri="{9D8B030D-6E8A-4147-A177-3AD203B41FA5}">
                          <a16:colId xmlns:a16="http://schemas.microsoft.com/office/drawing/2014/main" val="784744371"/>
                        </a:ext>
                      </a:extLst>
                    </a:gridCol>
                    <a:gridCol w="458470">
                      <a:extLst>
                        <a:ext uri="{9D8B030D-6E8A-4147-A177-3AD203B41FA5}">
                          <a16:colId xmlns:a16="http://schemas.microsoft.com/office/drawing/2014/main" val="1200217969"/>
                        </a:ext>
                      </a:extLst>
                    </a:gridCol>
                  </a:tblGrid>
                  <a:tr h="408559">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2410" t="-1493" r="-92771" b="-10597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13333" t="-1493" r="-2667" b="-105970"/>
                          </a:stretch>
                        </a:blipFill>
                      </a:tcPr>
                    </a:tc>
                    <a:extLst>
                      <a:ext uri="{0D108BD9-81ED-4DB2-BD59-A6C34878D82A}">
                        <a16:rowId xmlns:a16="http://schemas.microsoft.com/office/drawing/2014/main" val="4169680000"/>
                      </a:ext>
                    </a:extLst>
                  </a:tr>
                  <a:tr h="409448">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2410" t="-100000" r="-92771" b="-441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113333" t="-100000" r="-2667" b="-4412"/>
                          </a:stretch>
                        </a:blipFill>
                      </a:tcPr>
                    </a:tc>
                    <a:extLst>
                      <a:ext uri="{0D108BD9-81ED-4DB2-BD59-A6C34878D82A}">
                        <a16:rowId xmlns:a16="http://schemas.microsoft.com/office/drawing/2014/main" val="98511385"/>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6CA708B-FCBB-45F0-A173-C69B15A333F0}"/>
                  </a:ext>
                </a:extLst>
              </p:cNvPr>
              <p:cNvSpPr txBox="1"/>
              <p:nvPr/>
            </p:nvSpPr>
            <p:spPr>
              <a:xfrm>
                <a:off x="9942519" y="4827667"/>
                <a:ext cx="7493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p:txBody>
          </p:sp>
        </mc:Choice>
        <mc:Fallback xmlns="">
          <p:sp>
            <p:nvSpPr>
              <p:cNvPr id="12" name="TextBox 11">
                <a:extLst>
                  <a:ext uri="{FF2B5EF4-FFF2-40B4-BE49-F238E27FC236}">
                    <a16:creationId xmlns:a16="http://schemas.microsoft.com/office/drawing/2014/main" id="{26CA708B-FCBB-45F0-A173-C69B15A333F0}"/>
                  </a:ext>
                </a:extLst>
              </p:cNvPr>
              <p:cNvSpPr txBox="1">
                <a:spLocks noRot="1" noChangeAspect="1" noMove="1" noResize="1" noEditPoints="1" noAdjustHandles="1" noChangeArrowheads="1" noChangeShapeType="1" noTextEdit="1"/>
              </p:cNvSpPr>
              <p:nvPr/>
            </p:nvSpPr>
            <p:spPr>
              <a:xfrm>
                <a:off x="9942519" y="4827667"/>
                <a:ext cx="749300" cy="369332"/>
              </a:xfrm>
              <a:prstGeom prst="rect">
                <a:avLst/>
              </a:prstGeom>
              <a:blipFill>
                <a:blip r:embed="rId1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B5FFD99-C28A-6E51-23D5-D7A698FC6896}"/>
              </a:ext>
            </a:extLst>
          </p:cNvPr>
          <p:cNvSpPr txBox="1"/>
          <p:nvPr/>
        </p:nvSpPr>
        <p:spPr>
          <a:xfrm>
            <a:off x="7307460" y="4827667"/>
            <a:ext cx="308711" cy="461665"/>
          </a:xfrm>
          <a:prstGeom prst="rect">
            <a:avLst/>
          </a:prstGeom>
          <a:noFill/>
        </p:spPr>
        <p:txBody>
          <a:bodyPr wrap="square">
            <a:spAutoFit/>
          </a:bodyPr>
          <a:lstStyle/>
          <a:p>
            <a:r>
              <a:rPr lang="en-US" sz="2400" dirty="0"/>
              <a:t>=</a:t>
            </a:r>
            <a:endParaRPr lang="en-US" sz="1400" dirty="0"/>
          </a:p>
        </p:txBody>
      </p:sp>
      <p:sp>
        <p:nvSpPr>
          <p:cNvPr id="14" name="TextBox 13">
            <a:extLst>
              <a:ext uri="{FF2B5EF4-FFF2-40B4-BE49-F238E27FC236}">
                <a16:creationId xmlns:a16="http://schemas.microsoft.com/office/drawing/2014/main" id="{54A247DF-ACB3-8099-5CCA-BCBC5D972114}"/>
              </a:ext>
            </a:extLst>
          </p:cNvPr>
          <p:cNvSpPr txBox="1"/>
          <p:nvPr/>
        </p:nvSpPr>
        <p:spPr>
          <a:xfrm>
            <a:off x="7850619" y="4889222"/>
            <a:ext cx="1115622" cy="307777"/>
          </a:xfrm>
          <a:prstGeom prst="rect">
            <a:avLst/>
          </a:prstGeom>
          <a:noFill/>
        </p:spPr>
        <p:txBody>
          <a:bodyPr wrap="square">
            <a:spAutoFit/>
          </a:bodyPr>
          <a:lstStyle/>
          <a:p>
            <a:r>
              <a:rPr lang="en-US" sz="1400" dirty="0"/>
              <a:t>Conv</a:t>
            </a:r>
          </a:p>
        </p:txBody>
      </p:sp>
      <p:sp>
        <p:nvSpPr>
          <p:cNvPr id="15" name="Double Bracket 14">
            <a:extLst>
              <a:ext uri="{FF2B5EF4-FFF2-40B4-BE49-F238E27FC236}">
                <a16:creationId xmlns:a16="http://schemas.microsoft.com/office/drawing/2014/main" id="{4A0EFE33-E31A-43C5-D365-AC0659D95368}"/>
              </a:ext>
            </a:extLst>
          </p:cNvPr>
          <p:cNvSpPr/>
          <p:nvPr/>
        </p:nvSpPr>
        <p:spPr>
          <a:xfrm>
            <a:off x="8531644" y="4477891"/>
            <a:ext cx="3091611" cy="1062034"/>
          </a:xfrm>
          <a:prstGeom prst="bracketPair">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61C644-9EFE-5E40-2682-F19CAED4151D}"/>
                  </a:ext>
                </a:extLst>
              </p:cNvPr>
              <p:cNvSpPr txBox="1"/>
              <p:nvPr/>
            </p:nvSpPr>
            <p:spPr>
              <a:xfrm>
                <a:off x="7262413" y="5684860"/>
                <a:ext cx="2696373" cy="499560"/>
              </a:xfrm>
              <a:prstGeom prst="rect">
                <a:avLst/>
              </a:prstGeom>
              <a:noFill/>
            </p:spPr>
            <p:txBody>
              <a:bodyPr wrap="square">
                <a:spAutoFit/>
              </a:bodyPr>
              <a:lstStyle/>
              <a:p>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r>
                          <a:rPr lang="en-US" b="0" i="1" smtClean="0">
                            <a:latin typeface="Cambria Math" panose="02040503050406030204" pitchFamily="18" charset="0"/>
                          </a:rPr>
                          <m:t> </m:t>
                        </m:r>
                      </m:num>
                      <m:den>
                        <m:r>
                          <a:rPr lang="en-US" i="1">
                            <a:latin typeface="Cambria Math" panose="02040503050406030204" pitchFamily="18" charset="0"/>
                          </a:rPr>
                          <m:t>𝜕</m:t>
                        </m:r>
                        <m:r>
                          <a:rPr lang="en-US" b="0" i="1" smtClean="0">
                            <a:latin typeface="Cambria Math" panose="02040503050406030204" pitchFamily="18" charset="0"/>
                          </a:rPr>
                          <m:t>𝑤</m:t>
                        </m:r>
                      </m:den>
                    </m:f>
                  </m:oMath>
                </a14:m>
                <a:r>
                  <a:rPr lang="en-US" dirty="0"/>
                  <a:t> = </a:t>
                </a:r>
                <a:r>
                  <a:rPr lang="en-US" sz="1600" dirty="0"/>
                  <a:t>Conv</a:t>
                </a:r>
                <a:r>
                  <a:rPr lang="en-US" dirty="0"/>
                  <a:t> (</a:t>
                </a:r>
                <a:r>
                  <a:rPr lang="en-US" dirty="0">
                    <a:solidFill>
                      <a:srgbClr val="FF0000"/>
                    </a:solidFill>
                  </a:rPr>
                  <a:t>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𝐿</m:t>
                        </m:r>
                      </m:num>
                      <m:den>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den>
                    </m:f>
                    <m:r>
                      <m:rPr>
                        <m:nor/>
                      </m:rPr>
                      <a:rPr lang="en-US" dirty="0">
                        <a:solidFill>
                          <a:srgbClr val="FF0000"/>
                        </a:solidFill>
                      </a:rPr>
                      <m:t>∗</m:t>
                    </m:r>
                    <m:r>
                      <m:rPr>
                        <m:nor/>
                      </m:rPr>
                      <a:rPr lang="en-US" dirty="0">
                        <a:solidFill>
                          <a:srgbClr val="FF0000"/>
                        </a:solidFill>
                      </a:rPr>
                      <m:t>X</m:t>
                    </m:r>
                    <m:r>
                      <a:rPr lang="en-US" b="0" i="1" smtClean="0">
                        <a:latin typeface="Cambria Math" panose="02040503050406030204" pitchFamily="18" charset="0"/>
                      </a:rPr>
                      <m:t>)</m:t>
                    </m:r>
                  </m:oMath>
                </a14:m>
                <a:endParaRPr lang="en-US" dirty="0"/>
              </a:p>
            </p:txBody>
          </p:sp>
        </mc:Choice>
        <mc:Fallback xmlns="">
          <p:sp>
            <p:nvSpPr>
              <p:cNvPr id="17" name="TextBox 16">
                <a:extLst>
                  <a:ext uri="{FF2B5EF4-FFF2-40B4-BE49-F238E27FC236}">
                    <a16:creationId xmlns:a16="http://schemas.microsoft.com/office/drawing/2014/main" id="{5C61C644-9EFE-5E40-2682-F19CAED4151D}"/>
                  </a:ext>
                </a:extLst>
              </p:cNvPr>
              <p:cNvSpPr txBox="1">
                <a:spLocks noRot="1" noChangeAspect="1" noMove="1" noResize="1" noEditPoints="1" noAdjustHandles="1" noChangeArrowheads="1" noChangeShapeType="1" noTextEdit="1"/>
              </p:cNvSpPr>
              <p:nvPr/>
            </p:nvSpPr>
            <p:spPr>
              <a:xfrm>
                <a:off x="7262413" y="5684860"/>
                <a:ext cx="2696373" cy="499560"/>
              </a:xfrm>
              <a:prstGeom prst="rect">
                <a:avLst/>
              </a:prstGeom>
              <a:blipFill>
                <a:blip r:embed="rId16"/>
                <a:stretch>
                  <a:fillRect b="-731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8C8C411-CEFF-CEA9-F60D-46740A07AD68}"/>
              </a:ext>
            </a:extLst>
          </p:cNvPr>
          <p:cNvSpPr txBox="1"/>
          <p:nvPr/>
        </p:nvSpPr>
        <p:spPr>
          <a:xfrm>
            <a:off x="927891" y="1089978"/>
            <a:ext cx="4770118" cy="646331"/>
          </a:xfrm>
          <a:prstGeom prst="rect">
            <a:avLst/>
          </a:prstGeom>
          <a:noFill/>
        </p:spPr>
        <p:txBody>
          <a:bodyPr wrap="square" rtlCol="0">
            <a:spAutoFit/>
          </a:bodyPr>
          <a:lstStyle/>
          <a:p>
            <a:r>
              <a:rPr lang="en-US" dirty="0"/>
              <a:t>Convolutional function of forward pass</a:t>
            </a:r>
          </a:p>
          <a:p>
            <a:endParaRPr lang="en-US" dirty="0"/>
          </a:p>
        </p:txBody>
      </p:sp>
      <p:cxnSp>
        <p:nvCxnSpPr>
          <p:cNvPr id="21" name="Straight Arrow Connector 20">
            <a:extLst>
              <a:ext uri="{FF2B5EF4-FFF2-40B4-BE49-F238E27FC236}">
                <a16:creationId xmlns:a16="http://schemas.microsoft.com/office/drawing/2014/main" id="{8FB9D2CA-871F-AD18-1B43-F0311B5FE967}"/>
              </a:ext>
            </a:extLst>
          </p:cNvPr>
          <p:cNvCxnSpPr>
            <a:cxnSpLocks/>
          </p:cNvCxnSpPr>
          <p:nvPr/>
        </p:nvCxnSpPr>
        <p:spPr>
          <a:xfrm>
            <a:off x="5245100" y="2237914"/>
            <a:ext cx="145126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CC5BF89-0438-7AB1-7854-BD6AB5A2E2D9}"/>
              </a:ext>
            </a:extLst>
          </p:cNvPr>
          <p:cNvSpPr txBox="1"/>
          <p:nvPr/>
        </p:nvSpPr>
        <p:spPr>
          <a:xfrm>
            <a:off x="6826765" y="1069616"/>
            <a:ext cx="4770118" cy="646331"/>
          </a:xfrm>
          <a:prstGeom prst="rect">
            <a:avLst/>
          </a:prstGeom>
          <a:noFill/>
        </p:spPr>
        <p:txBody>
          <a:bodyPr wrap="square" rtlCol="0">
            <a:spAutoFit/>
          </a:bodyPr>
          <a:lstStyle/>
          <a:p>
            <a:r>
              <a:rPr lang="en-US" dirty="0"/>
              <a:t>Local gradient w.r.t the filter </a:t>
            </a:r>
          </a:p>
          <a:p>
            <a:endParaRPr lang="en-US" dirty="0"/>
          </a:p>
        </p:txBody>
      </p:sp>
      <p:sp>
        <p:nvSpPr>
          <p:cNvPr id="23" name="TextBox 22">
            <a:extLst>
              <a:ext uri="{FF2B5EF4-FFF2-40B4-BE49-F238E27FC236}">
                <a16:creationId xmlns:a16="http://schemas.microsoft.com/office/drawing/2014/main" id="{267680AD-7B02-E54A-AD35-B5D4E586AEBF}"/>
              </a:ext>
            </a:extLst>
          </p:cNvPr>
          <p:cNvSpPr txBox="1"/>
          <p:nvPr/>
        </p:nvSpPr>
        <p:spPr>
          <a:xfrm>
            <a:off x="991957" y="3241466"/>
            <a:ext cx="4770118" cy="646331"/>
          </a:xfrm>
          <a:prstGeom prst="rect">
            <a:avLst/>
          </a:prstGeom>
          <a:noFill/>
        </p:spPr>
        <p:txBody>
          <a:bodyPr wrap="square" rtlCol="0">
            <a:spAutoFit/>
          </a:bodyPr>
          <a:lstStyle/>
          <a:p>
            <a:r>
              <a:rPr lang="en-US" dirty="0"/>
              <a:t>Loss gradient w.r.t the filter </a:t>
            </a:r>
          </a:p>
          <a:p>
            <a:endParaRPr lang="en-US" dirty="0"/>
          </a:p>
        </p:txBody>
      </p:sp>
      <p:cxnSp>
        <p:nvCxnSpPr>
          <p:cNvPr id="24" name="Straight Arrow Connector 23">
            <a:extLst>
              <a:ext uri="{FF2B5EF4-FFF2-40B4-BE49-F238E27FC236}">
                <a16:creationId xmlns:a16="http://schemas.microsoft.com/office/drawing/2014/main" id="{9F1D64D4-A0CE-95B3-0E44-DE029181FC2E}"/>
              </a:ext>
            </a:extLst>
          </p:cNvPr>
          <p:cNvCxnSpPr>
            <a:cxnSpLocks/>
          </p:cNvCxnSpPr>
          <p:nvPr/>
        </p:nvCxnSpPr>
        <p:spPr>
          <a:xfrm flipV="1">
            <a:off x="5337759" y="4982155"/>
            <a:ext cx="876005" cy="1018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A6C2FA3-6057-068E-A614-B68E05D0954C}"/>
              </a:ext>
            </a:extLst>
          </p:cNvPr>
          <p:cNvSpPr txBox="1"/>
          <p:nvPr/>
        </p:nvSpPr>
        <p:spPr>
          <a:xfrm>
            <a:off x="6304730" y="4108241"/>
            <a:ext cx="3618986" cy="646331"/>
          </a:xfrm>
          <a:prstGeom prst="rect">
            <a:avLst/>
          </a:prstGeom>
          <a:noFill/>
        </p:spPr>
        <p:txBody>
          <a:bodyPr wrap="square" rtlCol="0">
            <a:spAutoFit/>
          </a:bodyPr>
          <a:lstStyle/>
          <a:p>
            <a:r>
              <a:rPr lang="en-US" dirty="0"/>
              <a:t>Rewrite </a:t>
            </a:r>
            <a:r>
              <a:rPr lang="en-US"/>
              <a:t>using convolutional </a:t>
            </a:r>
            <a:r>
              <a:rPr lang="en-US" dirty="0"/>
              <a:t>operator  </a:t>
            </a:r>
          </a:p>
          <a:p>
            <a:endParaRPr lang="en-US" dirty="0"/>
          </a:p>
        </p:txBody>
      </p:sp>
    </p:spTree>
    <p:extLst>
      <p:ext uri="{BB962C8B-B14F-4D97-AF65-F5344CB8AC3E}">
        <p14:creationId xmlns:p14="http://schemas.microsoft.com/office/powerpoint/2010/main" val="1241458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CE6EE34-81EF-6CE2-BE6F-A3305B4178E9}"/>
              </a:ext>
            </a:extLst>
          </p:cNvPr>
          <p:cNvSpPr txBox="1"/>
          <p:nvPr/>
        </p:nvSpPr>
        <p:spPr>
          <a:xfrm>
            <a:off x="3400164" y="434411"/>
            <a:ext cx="4474488" cy="523220"/>
          </a:xfrm>
          <a:prstGeom prst="rect">
            <a:avLst/>
          </a:prstGeom>
          <a:noFill/>
        </p:spPr>
        <p:txBody>
          <a:bodyPr wrap="square" rtlCol="0">
            <a:spAutoFit/>
          </a:bodyPr>
          <a:lstStyle/>
          <a:p>
            <a:r>
              <a:rPr lang="en-US" dirty="0"/>
              <a:t>	</a:t>
            </a:r>
            <a:r>
              <a:rPr lang="en-US" sz="2800" b="1" dirty="0"/>
              <a:t>Conclusion</a:t>
            </a:r>
          </a:p>
        </p:txBody>
      </p:sp>
      <p:pic>
        <p:nvPicPr>
          <p:cNvPr id="6" name="Picture 5">
            <a:extLst>
              <a:ext uri="{FF2B5EF4-FFF2-40B4-BE49-F238E27FC236}">
                <a16:creationId xmlns:a16="http://schemas.microsoft.com/office/drawing/2014/main" id="{57DE5F8B-4901-0F4C-5944-46F008595033}"/>
              </a:ext>
            </a:extLst>
          </p:cNvPr>
          <p:cNvPicPr>
            <a:picLocks noChangeAspect="1"/>
          </p:cNvPicPr>
          <p:nvPr/>
        </p:nvPicPr>
        <p:blipFill>
          <a:blip r:embed="rId3"/>
          <a:stretch>
            <a:fillRect/>
          </a:stretch>
        </p:blipFill>
        <p:spPr>
          <a:xfrm>
            <a:off x="1034563" y="1134565"/>
            <a:ext cx="10122873" cy="4858272"/>
          </a:xfrm>
          <a:prstGeom prst="rect">
            <a:avLst/>
          </a:prstGeom>
        </p:spPr>
      </p:pic>
    </p:spTree>
    <p:extLst>
      <p:ext uri="{BB962C8B-B14F-4D97-AF65-F5344CB8AC3E}">
        <p14:creationId xmlns:p14="http://schemas.microsoft.com/office/powerpoint/2010/main" val="2705890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26F3C1-4C6D-9999-5625-58580EFB7420}"/>
              </a:ext>
            </a:extLst>
          </p:cNvPr>
          <p:cNvSpPr txBox="1"/>
          <p:nvPr/>
        </p:nvSpPr>
        <p:spPr>
          <a:xfrm>
            <a:off x="4747572" y="2791025"/>
            <a:ext cx="2343341" cy="707886"/>
          </a:xfrm>
          <a:prstGeom prst="rect">
            <a:avLst/>
          </a:prstGeom>
          <a:noFill/>
        </p:spPr>
        <p:txBody>
          <a:bodyPr wrap="square">
            <a:spAutoFit/>
          </a:bodyPr>
          <a:lstStyle/>
          <a:p>
            <a:r>
              <a:rPr lang="en-US" sz="4000" b="1" dirty="0"/>
              <a:t>Thanks!</a:t>
            </a:r>
          </a:p>
        </p:txBody>
      </p:sp>
    </p:spTree>
    <p:extLst>
      <p:ext uri="{BB962C8B-B14F-4D97-AF65-F5344CB8AC3E}">
        <p14:creationId xmlns:p14="http://schemas.microsoft.com/office/powerpoint/2010/main" val="206854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06F1-BD9A-10B5-E741-9094B1C1F69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EC5A1D-297C-37A9-0C4A-6949CEA95A39}"/>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3751A30-BF36-E581-4EF0-CFAF9940666D}"/>
              </a:ext>
            </a:extLst>
          </p:cNvPr>
          <p:cNvSpPr txBox="1"/>
          <p:nvPr/>
        </p:nvSpPr>
        <p:spPr>
          <a:xfrm>
            <a:off x="4186671" y="441112"/>
            <a:ext cx="3645943" cy="369332"/>
          </a:xfrm>
          <a:prstGeom prst="rect">
            <a:avLst/>
          </a:prstGeom>
          <a:noFill/>
        </p:spPr>
        <p:txBody>
          <a:bodyPr wrap="square" rtlCol="0">
            <a:spAutoFit/>
          </a:bodyPr>
          <a:lstStyle/>
          <a:p>
            <a:r>
              <a:rPr lang="en-US" b="1" dirty="0">
                <a:solidFill>
                  <a:schemeClr val="bg1"/>
                </a:solidFill>
              </a:rPr>
              <a:t>Basics of Logistic Regression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0F0674-DAF1-4DC8-23C3-3CA8F58CEDA3}"/>
                  </a:ext>
                </a:extLst>
              </p:cNvPr>
              <p:cNvSpPr txBox="1"/>
              <p:nvPr/>
            </p:nvSpPr>
            <p:spPr>
              <a:xfrm>
                <a:off x="1037998" y="1428503"/>
                <a:ext cx="8804742" cy="3326295"/>
              </a:xfrm>
              <a:prstGeom prst="rect">
                <a:avLst/>
              </a:prstGeom>
              <a:noFill/>
            </p:spPr>
            <p:txBody>
              <a:bodyPr wrap="square">
                <a:spAutoFit/>
              </a:bodyPr>
              <a:lstStyle/>
              <a:p>
                <a:r>
                  <a:rPr lang="en-US" dirty="0"/>
                  <a:t>Binary Classification:  </a:t>
                </a:r>
                <a:r>
                  <a:rPr lang="en-US" kern="100"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𝑦</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0, 1 }</m:t>
                    </m:r>
                  </m:oMath>
                </a14:m>
                <a:endParaRPr lang="en-US" dirty="0"/>
              </a:p>
              <a:p>
                <a:endParaRPr lang="en-US" dirty="0"/>
              </a:p>
              <a:p>
                <a:r>
                  <a:rPr lang="en-US" dirty="0"/>
                  <a:t>Predict the probability of being in a particular class:  </a:t>
                </a:r>
                <a14:m>
                  <m:oMath xmlns:m="http://schemas.openxmlformats.org/officeDocument/2006/math">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𝑃</m:t>
                    </m:r>
                    <m:d>
                      <m:dPr>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 </m:t>
                        </m:r>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𝑤</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oMath>
                </a14:m>
                <a:endParaRPr lang="en-US" dirty="0"/>
              </a:p>
              <a:p>
                <a:endParaRPr lang="en-US" dirty="0"/>
              </a:p>
              <a:p>
                <a:r>
                  <a:rPr lang="en-US" dirty="0"/>
                  <a:t>Could fit a linear model:  </a:t>
                </a:r>
                <a14:m>
                  <m:oMath xmlns:m="http://schemas.openxmlformats.org/officeDocument/2006/math">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𝑤</m:t>
                        </m:r>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p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𝑤</m:t>
                        </m:r>
                      </m:e>
                      <m:sup>
                        <m:r>
                          <a:rPr lang="en-US" sz="1800" i="1">
                            <a:effectLst/>
                            <a:latin typeface="Cambria Math" panose="02040503050406030204" pitchFamily="18" charset="0"/>
                            <a:ea typeface="Cambria Math" panose="02040503050406030204" pitchFamily="18" charset="0"/>
                            <a:cs typeface="Cambria Math" panose="02040503050406030204" pitchFamily="18" charset="0"/>
                          </a:rPr>
                          <m:t>𝑇</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oMath>
                </a14:m>
                <a:endParaRPr lang="en-US" dirty="0"/>
              </a:p>
              <a:p>
                <a:endParaRPr lang="en-US" dirty="0"/>
              </a:p>
              <a:p>
                <a:r>
                  <a:rPr lang="en-US" dirty="0"/>
                  <a:t>Use the sigmoid function to force the output to lie in [0,1] range:</a:t>
                </a:r>
              </a:p>
              <a:p>
                <a:endParaRPr lang="en-US" dirty="0"/>
              </a:p>
              <a:p>
                <a:r>
                  <a:rPr lang="en-US" dirty="0"/>
                  <a:t>		          </a:t>
                </a:r>
                <a14:m>
                  <m:oMath xmlns:m="http://schemas.openxmlformats.org/officeDocument/2006/math">
                    <m:r>
                      <a:rPr lang="en-US" sz="2000" i="1" kern="100" smtClean="0">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US" sz="20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𝑥</m:t>
                        </m:r>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𝑤</m:t>
                        </m:r>
                      </m:e>
                    </m:d>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US" sz="2000" i="1" kern="100">
                            <a:effectLst/>
                            <a:latin typeface="Cambria Math" panose="02040503050406030204" pitchFamily="18" charset="0"/>
                            <a:ea typeface="Cambria Math" panose="02040503050406030204" pitchFamily="18" charset="0"/>
                            <a:cs typeface="Cambria Math" panose="02040503050406030204" pitchFamily="18" charset="0"/>
                          </a:rPr>
                        </m:ctrlPr>
                      </m:sSupPr>
                      <m:e>
                        <m:r>
                          <a:rPr lang="en-US" sz="2000" b="0" i="1" kern="100" smtClean="0">
                            <a:effectLst/>
                            <a:latin typeface="Cambria Math" panose="02040503050406030204" pitchFamily="18" charset="0"/>
                            <a:ea typeface="Cambria Math" panose="02040503050406030204" pitchFamily="18" charset="0"/>
                            <a:cs typeface="Cambria Math" panose="02040503050406030204" pitchFamily="18" charset="0"/>
                          </a:rPr>
                          <m:t>𝐴</m:t>
                        </m:r>
                        <m:r>
                          <a:rPr lang="en-US" sz="2000" i="1" kern="100">
                            <a:effectLst/>
                            <a:latin typeface="Cambria Math" panose="02040503050406030204" pitchFamily="18" charset="0"/>
                            <a:ea typeface="Cambria Math" panose="02040503050406030204" pitchFamily="18" charset="0"/>
                            <a:cs typeface="Cambria Math" panose="02040503050406030204" pitchFamily="18" charset="0"/>
                          </a:rPr>
                          <m:t>𝑐𝑡𝑖𝑣𝑎𝑡𝑖𝑜𝑛</m:t>
                        </m:r>
                        <m:r>
                          <a:rPr lang="en-US" sz="2000" i="1" kern="100">
                            <a:effectLst/>
                            <a:latin typeface="Cambria Math" panose="02040503050406030204" pitchFamily="18" charset="0"/>
                            <a:ea typeface="Cambria Math" panose="02040503050406030204" pitchFamily="18" charset="0"/>
                            <a:cs typeface="Cambria Math" panose="02040503050406030204" pitchFamily="18" charset="0"/>
                          </a:rPr>
                          <m:t>(</m:t>
                        </m:r>
                        <m:r>
                          <a:rPr lang="en-US" sz="2000" i="1" kern="100">
                            <a:effectLst/>
                            <a:latin typeface="Cambria Math" panose="02040503050406030204" pitchFamily="18" charset="0"/>
                            <a:ea typeface="Cambria Math" panose="02040503050406030204" pitchFamily="18" charset="0"/>
                            <a:cs typeface="Cambria Math" panose="02040503050406030204" pitchFamily="18" charset="0"/>
                          </a:rPr>
                          <m:t>𝑤</m:t>
                        </m:r>
                      </m:e>
                      <m:sup>
                        <m:r>
                          <a:rPr lang="en-US" sz="2000" i="1" kern="100">
                            <a:effectLst/>
                            <a:latin typeface="Cambria Math" panose="02040503050406030204" pitchFamily="18" charset="0"/>
                            <a:ea typeface="Cambria Math" panose="02040503050406030204" pitchFamily="18" charset="0"/>
                            <a:cs typeface="Cambria Math" panose="02040503050406030204" pitchFamily="18" charset="0"/>
                          </a:rPr>
                          <m:t>𝑇</m:t>
                        </m:r>
                      </m:sup>
                    </m:sSup>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𝑥</m:t>
                    </m:r>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20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1</m:t>
                        </m:r>
                      </m:num>
                      <m:den>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1+</m:t>
                        </m:r>
                        <m:sSup>
                          <m:sSupPr>
                            <m:ctrlPr>
                              <a:rPr lang="en-US" sz="20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2000" i="1" kern="100">
                                    <a:effectLst/>
                                    <a:latin typeface="Cambria Math" panose="02040503050406030204" pitchFamily="18" charset="0"/>
                                    <a:ea typeface="Cambria Math" panose="02040503050406030204" pitchFamily="18" charset="0"/>
                                    <a:cs typeface="Cambria Math" panose="02040503050406030204" pitchFamily="18" charset="0"/>
                                  </a:rPr>
                                </m:ctrlPr>
                              </m:sSupPr>
                              <m:e>
                                <m:r>
                                  <a:rPr lang="en-US" sz="2000" i="1" kern="100">
                                    <a:effectLst/>
                                    <a:latin typeface="Cambria Math" panose="02040503050406030204" pitchFamily="18" charset="0"/>
                                    <a:ea typeface="Cambria Math" panose="02040503050406030204" pitchFamily="18" charset="0"/>
                                    <a:cs typeface="Cambria Math" panose="02040503050406030204" pitchFamily="18" charset="0"/>
                                  </a:rPr>
                                  <m:t>𝑤</m:t>
                                </m:r>
                              </m:e>
                              <m:sup>
                                <m:r>
                                  <a:rPr lang="en-US" sz="2000" i="1" kern="100">
                                    <a:effectLst/>
                                    <a:latin typeface="Cambria Math" panose="02040503050406030204" pitchFamily="18" charset="0"/>
                                    <a:ea typeface="Cambria Math" panose="02040503050406030204" pitchFamily="18" charset="0"/>
                                    <a:cs typeface="Cambria Math" panose="02040503050406030204" pitchFamily="18" charset="0"/>
                                  </a:rPr>
                                  <m:t>𝑇</m:t>
                                </m:r>
                              </m:sup>
                            </m:sSup>
                            <m:r>
                              <a:rPr lang="en-US" sz="2000" i="1" kern="100">
                                <a:effectLst/>
                                <a:latin typeface="Cambria Math" panose="02040503050406030204" pitchFamily="18" charset="0"/>
                                <a:ea typeface="DengXian" panose="02010600030101010101" pitchFamily="2" charset="-122"/>
                                <a:cs typeface="Times New Roman" panose="02020603050405020304" pitchFamily="18" charset="0"/>
                              </a:rPr>
                              <m:t>𝑥</m:t>
                            </m:r>
                          </m:sup>
                        </m:sSup>
                      </m:den>
                    </m:f>
                  </m:oMath>
                </a14:m>
                <a:endParaRPr lang="en-US" sz="20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dirty="0"/>
                  <a:t> </a:t>
                </a:r>
              </a:p>
              <a:p>
                <a:endParaRPr lang="en-US" dirty="0"/>
              </a:p>
            </p:txBody>
          </p:sp>
        </mc:Choice>
        <mc:Fallback xmlns="">
          <p:sp>
            <p:nvSpPr>
              <p:cNvPr id="3" name="TextBox 2">
                <a:extLst>
                  <a:ext uri="{FF2B5EF4-FFF2-40B4-BE49-F238E27FC236}">
                    <a16:creationId xmlns:a16="http://schemas.microsoft.com/office/drawing/2014/main" id="{030F0674-DAF1-4DC8-23C3-3CA8F58CEDA3}"/>
                  </a:ext>
                </a:extLst>
              </p:cNvPr>
              <p:cNvSpPr txBox="1">
                <a:spLocks noRot="1" noChangeAspect="1" noMove="1" noResize="1" noEditPoints="1" noAdjustHandles="1" noChangeArrowheads="1" noChangeShapeType="1" noTextEdit="1"/>
              </p:cNvSpPr>
              <p:nvPr/>
            </p:nvSpPr>
            <p:spPr>
              <a:xfrm>
                <a:off x="1037998" y="1428503"/>
                <a:ext cx="8804742" cy="3326295"/>
              </a:xfrm>
              <a:prstGeom prst="rect">
                <a:avLst/>
              </a:prstGeom>
              <a:blipFill>
                <a:blip r:embed="rId3"/>
                <a:stretch>
                  <a:fillRect l="-554" t="-916"/>
                </a:stretch>
              </a:blipFill>
            </p:spPr>
            <p:txBody>
              <a:bodyPr/>
              <a:lstStyle/>
              <a:p>
                <a:r>
                  <a:rPr lang="en-US">
                    <a:noFill/>
                  </a:rPr>
                  <a:t> </a:t>
                </a:r>
              </a:p>
            </p:txBody>
          </p:sp>
        </mc:Fallback>
      </mc:AlternateContent>
    </p:spTree>
    <p:extLst>
      <p:ext uri="{BB962C8B-B14F-4D97-AF65-F5344CB8AC3E}">
        <p14:creationId xmlns:p14="http://schemas.microsoft.com/office/powerpoint/2010/main" val="296187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E04E1-F562-4CA2-FFCA-7BFDE097AE6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2DFEC8E-2611-45A9-4926-AAAAEC662570}"/>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65CFC6-FC38-E591-1DCC-D9B0BF1E0223}"/>
                  </a:ext>
                </a:extLst>
              </p:cNvPr>
              <p:cNvSpPr txBox="1"/>
              <p:nvPr/>
            </p:nvSpPr>
            <p:spPr>
              <a:xfrm>
                <a:off x="2118342" y="386067"/>
                <a:ext cx="6429883" cy="646331"/>
              </a:xfrm>
              <a:prstGeom prst="rect">
                <a:avLst/>
              </a:prstGeom>
              <a:noFill/>
            </p:spPr>
            <p:txBody>
              <a:bodyPr wrap="square" rtlCol="0">
                <a:spAutoFit/>
              </a:bodyPr>
              <a:lstStyle/>
              <a:p>
                <a:pPr algn="ctr"/>
                <a:r>
                  <a:rPr lang="en-US" dirty="0"/>
                  <a:t>	</a:t>
                </a:r>
                <a:r>
                  <a:rPr lang="en-US" b="1" dirty="0"/>
                  <a:t> </a:t>
                </a:r>
                <a:r>
                  <a:rPr lang="en-US" b="1" dirty="0">
                    <a:solidFill>
                      <a:schemeClr val="bg1"/>
                    </a:solidFill>
                  </a:rPr>
                  <a:t>Understand </a:t>
                </a:r>
                <a14:m>
                  <m:oMath xmlns:m="http://schemas.openxmlformats.org/officeDocument/2006/math">
                    <m:sSup>
                      <m:sSupPr>
                        <m:ctrlPr>
                          <a:rPr lang="en-US" sz="1800" i="1" smtClean="0">
                            <a:solidFill>
                              <a:schemeClr val="bg1"/>
                            </a:solidFill>
                            <a:effectLst/>
                            <a:latin typeface="Cambria Math" panose="02040503050406030204" pitchFamily="18" charset="0"/>
                            <a:ea typeface="Cambria Math" panose="02040503050406030204" pitchFamily="18" charset="0"/>
                            <a:cs typeface="Cambria Math" panose="02040503050406030204" pitchFamily="18" charset="0"/>
                          </a:rPr>
                        </m:ctrlPr>
                      </m:sSupPr>
                      <m:e>
                        <m:r>
                          <a:rPr lang="en-US" sz="1800" i="1">
                            <a:solidFill>
                              <a:schemeClr val="bg1"/>
                            </a:solidFill>
                            <a:effectLst/>
                            <a:latin typeface="Cambria Math" panose="02040503050406030204" pitchFamily="18" charset="0"/>
                            <a:ea typeface="Cambria Math" panose="02040503050406030204" pitchFamily="18" charset="0"/>
                            <a:cs typeface="Cambria Math" panose="02040503050406030204" pitchFamily="18" charset="0"/>
                          </a:rPr>
                          <m:t>𝑤</m:t>
                        </m:r>
                      </m:e>
                      <m:sup>
                        <m:r>
                          <a:rPr lang="en-US" sz="1800" i="1">
                            <a:solidFill>
                              <a:schemeClr val="bg1"/>
                            </a:solidFill>
                            <a:effectLst/>
                            <a:latin typeface="Cambria Math" panose="02040503050406030204" pitchFamily="18" charset="0"/>
                            <a:ea typeface="Cambria Math" panose="02040503050406030204" pitchFamily="18" charset="0"/>
                            <a:cs typeface="Cambria Math" panose="02040503050406030204" pitchFamily="18" charset="0"/>
                          </a:rPr>
                          <m:t>𝑇</m:t>
                        </m:r>
                      </m:sup>
                    </m:sSup>
                    <m:r>
                      <a:rPr lang="en-US" sz="18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𝑥</m:t>
                    </m:r>
                  </m:oMath>
                </a14:m>
                <a:r>
                  <a:rPr lang="en-US" dirty="0">
                    <a:solidFill>
                      <a:schemeClr val="bg1"/>
                    </a:solidFill>
                  </a:rPr>
                  <a:t> </a:t>
                </a:r>
                <a:r>
                  <a:rPr lang="en-US" b="1" dirty="0">
                    <a:solidFill>
                      <a:schemeClr val="bg1"/>
                    </a:solidFill>
                  </a:rPr>
                  <a:t>from Geometry (the Sum of Vectors)</a:t>
                </a:r>
              </a:p>
              <a:p>
                <a:pPr algn="ctr"/>
                <a:endParaRPr lang="en-US" dirty="0"/>
              </a:p>
            </p:txBody>
          </p:sp>
        </mc:Choice>
        <mc:Fallback xmlns="">
          <p:sp>
            <p:nvSpPr>
              <p:cNvPr id="2" name="TextBox 1">
                <a:extLst>
                  <a:ext uri="{FF2B5EF4-FFF2-40B4-BE49-F238E27FC236}">
                    <a16:creationId xmlns:a16="http://schemas.microsoft.com/office/drawing/2014/main" id="{7765CFC6-FC38-E591-1DCC-D9B0BF1E0223}"/>
                  </a:ext>
                </a:extLst>
              </p:cNvPr>
              <p:cNvSpPr txBox="1">
                <a:spLocks noRot="1" noChangeAspect="1" noMove="1" noResize="1" noEditPoints="1" noAdjustHandles="1" noChangeArrowheads="1" noChangeShapeType="1" noTextEdit="1"/>
              </p:cNvSpPr>
              <p:nvPr/>
            </p:nvSpPr>
            <p:spPr>
              <a:xfrm>
                <a:off x="2118342" y="386067"/>
                <a:ext cx="6429883" cy="646331"/>
              </a:xfrm>
              <a:prstGeom prst="rect">
                <a:avLst/>
              </a:prstGeom>
              <a:blipFill>
                <a:blip r:embed="rId3"/>
                <a:stretch>
                  <a:fillRect t="-471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FCC1ABF9-421D-CE70-8AA7-5322AB039F4F}"/>
              </a:ext>
            </a:extLst>
          </p:cNvPr>
          <p:cNvCxnSpPr>
            <a:cxnSpLocks/>
          </p:cNvCxnSpPr>
          <p:nvPr/>
        </p:nvCxnSpPr>
        <p:spPr>
          <a:xfrm>
            <a:off x="1144135" y="3781793"/>
            <a:ext cx="25111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00807C4-F7EA-80D5-AD16-3FE92DAC7A81}"/>
              </a:ext>
            </a:extLst>
          </p:cNvPr>
          <p:cNvCxnSpPr>
            <a:cxnSpLocks/>
          </p:cNvCxnSpPr>
          <p:nvPr/>
        </p:nvCxnSpPr>
        <p:spPr>
          <a:xfrm flipV="1">
            <a:off x="3652613" y="2495538"/>
            <a:ext cx="0" cy="12662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E6164FA-D602-DACB-1312-98843E386D45}"/>
              </a:ext>
            </a:extLst>
          </p:cNvPr>
          <p:cNvCxnSpPr>
            <a:cxnSpLocks/>
          </p:cNvCxnSpPr>
          <p:nvPr/>
        </p:nvCxnSpPr>
        <p:spPr>
          <a:xfrm flipV="1">
            <a:off x="1163186" y="2520386"/>
            <a:ext cx="2465565" cy="1251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8B7847A-4DB8-1C4E-0E6F-656F3039FA6A}"/>
                  </a:ext>
                </a:extLst>
              </p:cNvPr>
              <p:cNvSpPr txBox="1"/>
              <p:nvPr/>
            </p:nvSpPr>
            <p:spPr>
              <a:xfrm>
                <a:off x="3322796" y="3801915"/>
                <a:ext cx="345209" cy="439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chemeClr val="tx1"/>
                              </a:solidFill>
                              <a:latin typeface="Cambria Math" panose="02040503050406030204" pitchFamily="18" charset="0"/>
                            </a:rPr>
                          </m:ctrlPr>
                        </m:accPr>
                        <m:e>
                          <m:r>
                            <m:rPr>
                              <m:sty m:val="p"/>
                            </m:rPr>
                            <a:rPr lang="en-US" sz="2000" b="0" i="0" smtClean="0">
                              <a:solidFill>
                                <a:schemeClr val="tx1"/>
                              </a:solidFill>
                              <a:latin typeface="Cambria Math" panose="02040503050406030204" pitchFamily="18" charset="0"/>
                            </a:rPr>
                            <m:t>A</m:t>
                          </m:r>
                        </m:e>
                      </m:acc>
                    </m:oMath>
                  </m:oMathPara>
                </a14:m>
                <a:endParaRPr lang="en-US" sz="2000" dirty="0"/>
              </a:p>
            </p:txBody>
          </p:sp>
        </mc:Choice>
        <mc:Fallback xmlns="">
          <p:sp>
            <p:nvSpPr>
              <p:cNvPr id="25" name="TextBox 24">
                <a:extLst>
                  <a:ext uri="{FF2B5EF4-FFF2-40B4-BE49-F238E27FC236}">
                    <a16:creationId xmlns:a16="http://schemas.microsoft.com/office/drawing/2014/main" id="{98B7847A-4DB8-1C4E-0E6F-656F3039FA6A}"/>
                  </a:ext>
                </a:extLst>
              </p:cNvPr>
              <p:cNvSpPr txBox="1">
                <a:spLocks noRot="1" noChangeAspect="1" noMove="1" noResize="1" noEditPoints="1" noAdjustHandles="1" noChangeArrowheads="1" noChangeShapeType="1" noTextEdit="1"/>
              </p:cNvSpPr>
              <p:nvPr/>
            </p:nvSpPr>
            <p:spPr>
              <a:xfrm>
                <a:off x="3322796" y="3801915"/>
                <a:ext cx="345209" cy="439479"/>
              </a:xfrm>
              <a:prstGeom prst="rect">
                <a:avLst/>
              </a:prstGeom>
              <a:blipFill>
                <a:blip r:embed="rId4"/>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892C4D7A-5165-1EC0-01EF-CA5F64022E1C}"/>
              </a:ext>
            </a:extLst>
          </p:cNvPr>
          <p:cNvCxnSpPr>
            <a:cxnSpLocks/>
          </p:cNvCxnSpPr>
          <p:nvPr/>
        </p:nvCxnSpPr>
        <p:spPr>
          <a:xfrm>
            <a:off x="1141394" y="3781797"/>
            <a:ext cx="4201107"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4631C3-3F33-B1E0-CFA1-FBCEB55AD653}"/>
                  </a:ext>
                </a:extLst>
              </p:cNvPr>
              <p:cNvSpPr txBox="1"/>
              <p:nvPr/>
            </p:nvSpPr>
            <p:spPr>
              <a:xfrm>
                <a:off x="5123171" y="3835866"/>
                <a:ext cx="419609" cy="369332"/>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𝑥</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1" name="TextBox 40">
                <a:extLst>
                  <a:ext uri="{FF2B5EF4-FFF2-40B4-BE49-F238E27FC236}">
                    <a16:creationId xmlns:a16="http://schemas.microsoft.com/office/drawing/2014/main" id="{064631C3-3F33-B1E0-CFA1-FBCEB55AD653}"/>
                  </a:ext>
                </a:extLst>
              </p:cNvPr>
              <p:cNvSpPr txBox="1">
                <a:spLocks noRot="1" noChangeAspect="1" noMove="1" noResize="1" noEditPoints="1" noAdjustHandles="1" noChangeArrowheads="1" noChangeShapeType="1" noTextEdit="1"/>
              </p:cNvSpPr>
              <p:nvPr/>
            </p:nvSpPr>
            <p:spPr>
              <a:xfrm>
                <a:off x="5123171" y="3835866"/>
                <a:ext cx="419609" cy="369332"/>
              </a:xfrm>
              <a:prstGeom prst="rect">
                <a:avLst/>
              </a:prstGeom>
              <a:blipFill>
                <a:blip r:embed="rId5"/>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EB6EDA61-8C57-DFC2-1082-E272EB99EB9E}"/>
              </a:ext>
            </a:extLst>
          </p:cNvPr>
          <p:cNvCxnSpPr>
            <a:cxnSpLocks/>
          </p:cNvCxnSpPr>
          <p:nvPr/>
        </p:nvCxnSpPr>
        <p:spPr>
          <a:xfrm flipH="1" flipV="1">
            <a:off x="1119949" y="1446444"/>
            <a:ext cx="25401" cy="2332329"/>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4B1D658-94E7-9FA1-EF1D-315EC301CAAA}"/>
                  </a:ext>
                </a:extLst>
              </p:cNvPr>
              <p:cNvSpPr txBox="1"/>
              <p:nvPr/>
            </p:nvSpPr>
            <p:spPr>
              <a:xfrm>
                <a:off x="695052" y="1297717"/>
                <a:ext cx="419609" cy="369332"/>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𝑥</m:t>
                        </m:r>
                      </m:e>
                      <m:sub>
                        <m:r>
                          <a:rPr lang="en-US" sz="1800"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46" name="TextBox 45">
                <a:extLst>
                  <a:ext uri="{FF2B5EF4-FFF2-40B4-BE49-F238E27FC236}">
                    <a16:creationId xmlns:a16="http://schemas.microsoft.com/office/drawing/2014/main" id="{24B1D658-94E7-9FA1-EF1D-315EC301CAAA}"/>
                  </a:ext>
                </a:extLst>
              </p:cNvPr>
              <p:cNvSpPr txBox="1">
                <a:spLocks noRot="1" noChangeAspect="1" noMove="1" noResize="1" noEditPoints="1" noAdjustHandles="1" noChangeArrowheads="1" noChangeShapeType="1" noTextEdit="1"/>
              </p:cNvSpPr>
              <p:nvPr/>
            </p:nvSpPr>
            <p:spPr>
              <a:xfrm>
                <a:off x="695052" y="1297717"/>
                <a:ext cx="41960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DE832A9-714A-18A7-E0CE-A7666F7CC5C9}"/>
                  </a:ext>
                </a:extLst>
              </p:cNvPr>
              <p:cNvSpPr txBox="1"/>
              <p:nvPr/>
            </p:nvSpPr>
            <p:spPr>
              <a:xfrm>
                <a:off x="769097" y="4370534"/>
                <a:ext cx="3897539" cy="4047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𝑤</m:t>
                          </m:r>
                        </m:e>
                      </m:acc>
                      <m:r>
                        <a:rPr lang="en-US" i="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m:rPr>
                              <m:sty m:val="p"/>
                            </m:rPr>
                            <a:rPr lang="en-US" b="0" i="0" smtClean="0">
                              <a:solidFill>
                                <a:schemeClr val="tx1"/>
                              </a:solidFill>
                              <a:latin typeface="Cambria Math" panose="02040503050406030204" pitchFamily="18" charset="0"/>
                            </a:rPr>
                            <m:t>A</m:t>
                          </m:r>
                        </m:e>
                      </m:acc>
                      <m:r>
                        <a:rPr lang="en-US" i="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m:rPr>
                              <m:sty m:val="p"/>
                            </m:rPr>
                            <a:rPr lang="en-US" b="0" i="0" smtClean="0">
                              <a:solidFill>
                                <a:schemeClr val="tx1"/>
                              </a:solidFill>
                              <a:latin typeface="Cambria Math" panose="02040503050406030204" pitchFamily="18" charset="0"/>
                            </a:rPr>
                            <m:t>B</m:t>
                          </m:r>
                        </m:e>
                      </m:acc>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e>
                      </m:acc>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b="0" i="1" smtClean="0">
                          <a:latin typeface="Cambria Math" panose="02040503050406030204" pitchFamily="18" charset="0"/>
                        </a:rPr>
                        <m:t>=</m:t>
                      </m:r>
                      <m:r>
                        <a:rPr lang="en-US" b="0" i="1" smtClean="0">
                          <a:latin typeface="Cambria Math" panose="02040503050406030204" pitchFamily="18" charset="0"/>
                        </a:rPr>
                        <m:t>𝑤</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p:txBody>
          </p:sp>
        </mc:Choice>
        <mc:Fallback xmlns="">
          <p:sp>
            <p:nvSpPr>
              <p:cNvPr id="54" name="TextBox 53">
                <a:extLst>
                  <a:ext uri="{FF2B5EF4-FFF2-40B4-BE49-F238E27FC236}">
                    <a16:creationId xmlns:a16="http://schemas.microsoft.com/office/drawing/2014/main" id="{0DE832A9-714A-18A7-E0CE-A7666F7CC5C9}"/>
                  </a:ext>
                </a:extLst>
              </p:cNvPr>
              <p:cNvSpPr txBox="1">
                <a:spLocks noRot="1" noChangeAspect="1" noMove="1" noResize="1" noEditPoints="1" noAdjustHandles="1" noChangeArrowheads="1" noChangeShapeType="1" noTextEdit="1"/>
              </p:cNvSpPr>
              <p:nvPr/>
            </p:nvSpPr>
            <p:spPr>
              <a:xfrm>
                <a:off x="769097" y="4370534"/>
                <a:ext cx="3897539" cy="4047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C953F58-84BC-858C-E171-01C3D1ACB138}"/>
                  </a:ext>
                </a:extLst>
              </p:cNvPr>
              <p:cNvSpPr txBox="1"/>
              <p:nvPr/>
            </p:nvSpPr>
            <p:spPr>
              <a:xfrm>
                <a:off x="7080807" y="5032679"/>
                <a:ext cx="2214385" cy="49128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 </m:t>
                      </m:r>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&lt;</m:t>
                      </m:r>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3</m:t>
                          </m:r>
                        </m:sub>
                      </m:sSub>
                      <m:r>
                        <a:rPr lang="en-US" sz="1800" b="0" i="1" kern="100" smtClean="0">
                          <a:effectLst/>
                          <a:latin typeface="Cambria Math" panose="02040503050406030204" pitchFamily="18" charset="0"/>
                          <a:ea typeface="Cambria Math" panose="02040503050406030204" pitchFamily="18" charset="0"/>
                          <a:cs typeface="Cambria Math" panose="02040503050406030204" pitchFamily="18" charset="0"/>
                        </a:rPr>
                        <m:t>&gt;</m:t>
                      </m:r>
                    </m:oMath>
                  </m:oMathPara>
                </a14:m>
                <a:endParaRPr lang="en-US" sz="1200" kern="1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63" name="TextBox 62">
                <a:extLst>
                  <a:ext uri="{FF2B5EF4-FFF2-40B4-BE49-F238E27FC236}">
                    <a16:creationId xmlns:a16="http://schemas.microsoft.com/office/drawing/2014/main" id="{AC953F58-84BC-858C-E171-01C3D1ACB138}"/>
                  </a:ext>
                </a:extLst>
              </p:cNvPr>
              <p:cNvSpPr txBox="1">
                <a:spLocks noRot="1" noChangeAspect="1" noMove="1" noResize="1" noEditPoints="1" noAdjustHandles="1" noChangeArrowheads="1" noChangeShapeType="1" noTextEdit="1"/>
              </p:cNvSpPr>
              <p:nvPr/>
            </p:nvSpPr>
            <p:spPr>
              <a:xfrm>
                <a:off x="7080807" y="5032679"/>
                <a:ext cx="2214385" cy="491288"/>
              </a:xfrm>
              <a:prstGeom prst="rect">
                <a:avLst/>
              </a:prstGeom>
              <a:blipFill>
                <a:blip r:embed="rId8"/>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DC89B5A-487F-168D-469C-997967CE0CE0}"/>
              </a:ext>
            </a:extLst>
          </p:cNvPr>
          <p:cNvCxnSpPr>
            <a:cxnSpLocks/>
          </p:cNvCxnSpPr>
          <p:nvPr/>
        </p:nvCxnSpPr>
        <p:spPr>
          <a:xfrm>
            <a:off x="1133095" y="2515742"/>
            <a:ext cx="2485770"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CD0D8AB-E599-7512-C49A-98FB6BB993DD}"/>
              </a:ext>
            </a:extLst>
          </p:cNvPr>
          <p:cNvCxnSpPr>
            <a:cxnSpLocks/>
          </p:cNvCxnSpPr>
          <p:nvPr/>
        </p:nvCxnSpPr>
        <p:spPr>
          <a:xfrm>
            <a:off x="7084130" y="3794343"/>
            <a:ext cx="25111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144EF5D-652A-B948-076A-A2729E410BA7}"/>
              </a:ext>
            </a:extLst>
          </p:cNvPr>
          <p:cNvCxnSpPr>
            <a:cxnSpLocks/>
          </p:cNvCxnSpPr>
          <p:nvPr/>
        </p:nvCxnSpPr>
        <p:spPr>
          <a:xfrm flipV="1">
            <a:off x="9592608" y="2970671"/>
            <a:ext cx="1025190" cy="803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C6C107-EFA4-7CB6-FDAF-E9C088F7029A}"/>
              </a:ext>
            </a:extLst>
          </p:cNvPr>
          <p:cNvCxnSpPr>
            <a:cxnSpLocks/>
          </p:cNvCxnSpPr>
          <p:nvPr/>
        </p:nvCxnSpPr>
        <p:spPr>
          <a:xfrm flipV="1">
            <a:off x="7106222" y="1725494"/>
            <a:ext cx="3483673" cy="20362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0846521-D217-E36A-8193-E3CF1BA6BEF9}"/>
              </a:ext>
            </a:extLst>
          </p:cNvPr>
          <p:cNvCxnSpPr>
            <a:cxnSpLocks/>
          </p:cNvCxnSpPr>
          <p:nvPr/>
        </p:nvCxnSpPr>
        <p:spPr>
          <a:xfrm>
            <a:off x="7081389" y="3794347"/>
            <a:ext cx="4201107"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A81B74-EBC8-ACFD-881F-100B250D5468}"/>
                  </a:ext>
                </a:extLst>
              </p:cNvPr>
              <p:cNvSpPr txBox="1"/>
              <p:nvPr/>
            </p:nvSpPr>
            <p:spPr>
              <a:xfrm>
                <a:off x="11063166" y="3848416"/>
                <a:ext cx="419609" cy="369332"/>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𝑥</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19" name="TextBox 18">
                <a:extLst>
                  <a:ext uri="{FF2B5EF4-FFF2-40B4-BE49-F238E27FC236}">
                    <a16:creationId xmlns:a16="http://schemas.microsoft.com/office/drawing/2014/main" id="{A4A81B74-EBC8-ACFD-881F-100B250D5468}"/>
                  </a:ext>
                </a:extLst>
              </p:cNvPr>
              <p:cNvSpPr txBox="1">
                <a:spLocks noRot="1" noChangeAspect="1" noMove="1" noResize="1" noEditPoints="1" noAdjustHandles="1" noChangeArrowheads="1" noChangeShapeType="1" noTextEdit="1"/>
              </p:cNvSpPr>
              <p:nvPr/>
            </p:nvSpPr>
            <p:spPr>
              <a:xfrm>
                <a:off x="11063166" y="3848416"/>
                <a:ext cx="419609" cy="369332"/>
              </a:xfrm>
              <a:prstGeom prst="rect">
                <a:avLst/>
              </a:prstGeom>
              <a:blipFill>
                <a:blip r:embed="rId9"/>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84AA64B9-FA92-1800-084C-EEB3E830D083}"/>
              </a:ext>
            </a:extLst>
          </p:cNvPr>
          <p:cNvCxnSpPr>
            <a:cxnSpLocks/>
          </p:cNvCxnSpPr>
          <p:nvPr/>
        </p:nvCxnSpPr>
        <p:spPr>
          <a:xfrm flipH="1" flipV="1">
            <a:off x="7059944" y="1458994"/>
            <a:ext cx="25401" cy="2332329"/>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CC47A8-65FE-E4A4-CACF-C14E87DFF88D}"/>
                  </a:ext>
                </a:extLst>
              </p:cNvPr>
              <p:cNvSpPr txBox="1"/>
              <p:nvPr/>
            </p:nvSpPr>
            <p:spPr>
              <a:xfrm>
                <a:off x="8722594" y="2003118"/>
                <a:ext cx="419609" cy="369332"/>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𝑥</m:t>
                        </m:r>
                      </m:e>
                      <m:sub>
                        <m:r>
                          <a:rPr lang="en-US" sz="1800" b="0" i="1" smtClean="0">
                            <a:effectLst/>
                            <a:latin typeface="Cambria Math" panose="02040503050406030204" pitchFamily="18" charset="0"/>
                            <a:ea typeface="Cambria Math" panose="02040503050406030204" pitchFamily="18" charset="0"/>
                            <a:cs typeface="Cambria Math" panose="02040503050406030204" pitchFamily="18" charset="0"/>
                          </a:rPr>
                          <m:t>2</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21" name="TextBox 20">
                <a:extLst>
                  <a:ext uri="{FF2B5EF4-FFF2-40B4-BE49-F238E27FC236}">
                    <a16:creationId xmlns:a16="http://schemas.microsoft.com/office/drawing/2014/main" id="{45CC47A8-65FE-E4A4-CACF-C14E87DFF88D}"/>
                  </a:ext>
                </a:extLst>
              </p:cNvPr>
              <p:cNvSpPr txBox="1">
                <a:spLocks noRot="1" noChangeAspect="1" noMove="1" noResize="1" noEditPoints="1" noAdjustHandles="1" noChangeArrowheads="1" noChangeShapeType="1" noTextEdit="1"/>
              </p:cNvSpPr>
              <p:nvPr/>
            </p:nvSpPr>
            <p:spPr>
              <a:xfrm>
                <a:off x="8722594" y="2003118"/>
                <a:ext cx="419609" cy="369332"/>
              </a:xfrm>
              <a:prstGeom prst="rect">
                <a:avLst/>
              </a:prstGeom>
              <a:blipFill>
                <a:blip r:embed="rId10"/>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02AB310-DFCA-C5C8-E15D-47708138B940}"/>
              </a:ext>
            </a:extLst>
          </p:cNvPr>
          <p:cNvCxnSpPr>
            <a:cxnSpLocks/>
          </p:cNvCxnSpPr>
          <p:nvPr/>
        </p:nvCxnSpPr>
        <p:spPr>
          <a:xfrm flipV="1">
            <a:off x="7106790" y="2398223"/>
            <a:ext cx="1616735" cy="1363518"/>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33234AC-C28F-4E95-0CC7-F1C901C4B055}"/>
                  </a:ext>
                </a:extLst>
              </p:cNvPr>
              <p:cNvSpPr txBox="1"/>
              <p:nvPr/>
            </p:nvSpPr>
            <p:spPr>
              <a:xfrm>
                <a:off x="6686613" y="1300644"/>
                <a:ext cx="419609" cy="369332"/>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𝑥</m:t>
                        </m:r>
                      </m:e>
                      <m:sub>
                        <m:r>
                          <a:rPr lang="en-US" sz="1800" b="0" i="1" smtClean="0">
                            <a:effectLst/>
                            <a:latin typeface="Cambria Math" panose="02040503050406030204" pitchFamily="18" charset="0"/>
                            <a:ea typeface="Cambria Math" panose="02040503050406030204" pitchFamily="18" charset="0"/>
                            <a:cs typeface="Cambria Math" panose="02040503050406030204" pitchFamily="18" charset="0"/>
                          </a:rPr>
                          <m:t>3</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dirty="0"/>
              </a:p>
            </p:txBody>
          </p:sp>
        </mc:Choice>
        <mc:Fallback xmlns="">
          <p:sp>
            <p:nvSpPr>
              <p:cNvPr id="32" name="TextBox 31">
                <a:extLst>
                  <a:ext uri="{FF2B5EF4-FFF2-40B4-BE49-F238E27FC236}">
                    <a16:creationId xmlns:a16="http://schemas.microsoft.com/office/drawing/2014/main" id="{433234AC-C28F-4E95-0CC7-F1C901C4B055}"/>
                  </a:ext>
                </a:extLst>
              </p:cNvPr>
              <p:cNvSpPr txBox="1">
                <a:spLocks noRot="1" noChangeAspect="1" noMove="1" noResize="1" noEditPoints="1" noAdjustHandles="1" noChangeArrowheads="1" noChangeShapeType="1" noTextEdit="1"/>
              </p:cNvSpPr>
              <p:nvPr/>
            </p:nvSpPr>
            <p:spPr>
              <a:xfrm>
                <a:off x="6686613" y="1300644"/>
                <a:ext cx="419609" cy="369332"/>
              </a:xfrm>
              <a:prstGeom prst="rect">
                <a:avLst/>
              </a:prstGeom>
              <a:blipFill>
                <a:blip r:embed="rId11"/>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20E058A9-6E3A-3D66-2942-05279F8DD3DA}"/>
              </a:ext>
            </a:extLst>
          </p:cNvPr>
          <p:cNvCxnSpPr>
            <a:cxnSpLocks/>
          </p:cNvCxnSpPr>
          <p:nvPr/>
        </p:nvCxnSpPr>
        <p:spPr>
          <a:xfrm flipV="1">
            <a:off x="10603846" y="1717967"/>
            <a:ext cx="0" cy="12662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05F74E-B358-71C6-1627-08338F9CF639}"/>
              </a:ext>
            </a:extLst>
          </p:cNvPr>
          <p:cNvCxnSpPr>
            <a:cxnSpLocks/>
          </p:cNvCxnSpPr>
          <p:nvPr/>
        </p:nvCxnSpPr>
        <p:spPr>
          <a:xfrm>
            <a:off x="8085105" y="2958121"/>
            <a:ext cx="2485770"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22E6F63-1EDF-36D2-532C-70C5A5F44FEE}"/>
              </a:ext>
            </a:extLst>
          </p:cNvPr>
          <p:cNvCxnSpPr>
            <a:cxnSpLocks/>
          </p:cNvCxnSpPr>
          <p:nvPr/>
        </p:nvCxnSpPr>
        <p:spPr>
          <a:xfrm flipV="1">
            <a:off x="7106222" y="2984170"/>
            <a:ext cx="3464653" cy="787578"/>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3393002-778F-A72D-69CB-50B1C27A84F9}"/>
                  </a:ext>
                </a:extLst>
              </p:cNvPr>
              <p:cNvSpPr txBox="1"/>
              <p:nvPr/>
            </p:nvSpPr>
            <p:spPr>
              <a:xfrm rot="16200000">
                <a:off x="3678483" y="2495538"/>
                <a:ext cx="345209"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chemeClr val="tx1"/>
                              </a:solidFill>
                              <a:latin typeface="Cambria Math" panose="02040503050406030204" pitchFamily="18" charset="0"/>
                            </a:rPr>
                          </m:ctrlPr>
                        </m:accPr>
                        <m:e>
                          <m:r>
                            <m:rPr>
                              <m:sty m:val="p"/>
                            </m:rPr>
                            <a:rPr lang="en-US" sz="1800" b="0" i="0" smtClean="0">
                              <a:solidFill>
                                <a:schemeClr val="tx1"/>
                              </a:solidFill>
                              <a:latin typeface="Cambria Math" panose="02040503050406030204" pitchFamily="18" charset="0"/>
                            </a:rPr>
                            <m:t>B</m:t>
                          </m:r>
                        </m:e>
                      </m:acc>
                    </m:oMath>
                  </m:oMathPara>
                </a14:m>
                <a:endParaRPr lang="en-US" dirty="0"/>
              </a:p>
            </p:txBody>
          </p:sp>
        </mc:Choice>
        <mc:Fallback xmlns="">
          <p:sp>
            <p:nvSpPr>
              <p:cNvPr id="45" name="TextBox 44">
                <a:extLst>
                  <a:ext uri="{FF2B5EF4-FFF2-40B4-BE49-F238E27FC236}">
                    <a16:creationId xmlns:a16="http://schemas.microsoft.com/office/drawing/2014/main" id="{23393002-778F-A72D-69CB-50B1C27A84F9}"/>
                  </a:ext>
                </a:extLst>
              </p:cNvPr>
              <p:cNvSpPr txBox="1">
                <a:spLocks noRot="1" noChangeAspect="1" noMove="1" noResize="1" noEditPoints="1" noAdjustHandles="1" noChangeArrowheads="1" noChangeShapeType="1" noTextEdit="1"/>
              </p:cNvSpPr>
              <p:nvPr/>
            </p:nvSpPr>
            <p:spPr>
              <a:xfrm rot="16200000">
                <a:off x="3678483" y="2495538"/>
                <a:ext cx="345209" cy="40293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D4BB531-0F40-F6FC-AB9A-C4EFD90D0DED}"/>
                  </a:ext>
                </a:extLst>
              </p:cNvPr>
              <p:cNvSpPr txBox="1"/>
              <p:nvPr/>
            </p:nvSpPr>
            <p:spPr>
              <a:xfrm rot="19688335">
                <a:off x="3237615" y="2160251"/>
                <a:ext cx="3452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chemeClr val="tx1"/>
                              </a:solidFill>
                              <a:latin typeface="Cambria Math" panose="02040503050406030204" pitchFamily="18" charset="0"/>
                            </a:rPr>
                          </m:ctrlPr>
                        </m:accPr>
                        <m:e>
                          <m:r>
                            <m:rPr>
                              <m:sty m:val="p"/>
                            </m:rPr>
                            <a:rPr lang="en-US" sz="1800" b="0" i="0" smtClean="0">
                              <a:solidFill>
                                <a:schemeClr val="tx1"/>
                              </a:solidFill>
                              <a:latin typeface="Cambria Math" panose="02040503050406030204" pitchFamily="18" charset="0"/>
                            </a:rPr>
                            <m:t>w</m:t>
                          </m:r>
                        </m:e>
                      </m:acc>
                    </m:oMath>
                  </m:oMathPara>
                </a14:m>
                <a:endParaRPr lang="en-US" dirty="0"/>
              </a:p>
            </p:txBody>
          </p:sp>
        </mc:Choice>
        <mc:Fallback xmlns="">
          <p:sp>
            <p:nvSpPr>
              <p:cNvPr id="47" name="TextBox 46">
                <a:extLst>
                  <a:ext uri="{FF2B5EF4-FFF2-40B4-BE49-F238E27FC236}">
                    <a16:creationId xmlns:a16="http://schemas.microsoft.com/office/drawing/2014/main" id="{6D4BB531-0F40-F6FC-AB9A-C4EFD90D0DED}"/>
                  </a:ext>
                </a:extLst>
              </p:cNvPr>
              <p:cNvSpPr txBox="1">
                <a:spLocks noRot="1" noChangeAspect="1" noMove="1" noResize="1" noEditPoints="1" noAdjustHandles="1" noChangeArrowheads="1" noChangeShapeType="1" noTextEdit="1"/>
              </p:cNvSpPr>
              <p:nvPr/>
            </p:nvSpPr>
            <p:spPr>
              <a:xfrm rot="19688335">
                <a:off x="3237615" y="2160251"/>
                <a:ext cx="34520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8D7E2D-39D3-A8B0-B4CD-8CE2D8D7DFA0}"/>
                  </a:ext>
                </a:extLst>
              </p:cNvPr>
              <p:cNvSpPr txBox="1"/>
              <p:nvPr/>
            </p:nvSpPr>
            <p:spPr>
              <a:xfrm rot="19762678">
                <a:off x="10116199" y="1439782"/>
                <a:ext cx="3452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chemeClr val="tx1"/>
                              </a:solidFill>
                              <a:latin typeface="Cambria Math" panose="02040503050406030204" pitchFamily="18" charset="0"/>
                            </a:rPr>
                          </m:ctrlPr>
                        </m:accPr>
                        <m:e>
                          <m:r>
                            <m:rPr>
                              <m:sty m:val="p"/>
                            </m:rPr>
                            <a:rPr lang="en-US" sz="1800" b="0" i="0" smtClean="0">
                              <a:solidFill>
                                <a:schemeClr val="tx1"/>
                              </a:solidFill>
                              <a:latin typeface="Cambria Math" panose="02040503050406030204" pitchFamily="18" charset="0"/>
                            </a:rPr>
                            <m:t>w</m:t>
                          </m:r>
                        </m:e>
                      </m:acc>
                    </m:oMath>
                  </m:oMathPara>
                </a14:m>
                <a:endParaRPr lang="en-US" dirty="0"/>
              </a:p>
            </p:txBody>
          </p:sp>
        </mc:Choice>
        <mc:Fallback xmlns="">
          <p:sp>
            <p:nvSpPr>
              <p:cNvPr id="49" name="TextBox 48">
                <a:extLst>
                  <a:ext uri="{FF2B5EF4-FFF2-40B4-BE49-F238E27FC236}">
                    <a16:creationId xmlns:a16="http://schemas.microsoft.com/office/drawing/2014/main" id="{7B8D7E2D-39D3-A8B0-B4CD-8CE2D8D7DFA0}"/>
                  </a:ext>
                </a:extLst>
              </p:cNvPr>
              <p:cNvSpPr txBox="1">
                <a:spLocks noRot="1" noChangeAspect="1" noMove="1" noResize="1" noEditPoints="1" noAdjustHandles="1" noChangeArrowheads="1" noChangeShapeType="1" noTextEdit="1"/>
              </p:cNvSpPr>
              <p:nvPr/>
            </p:nvSpPr>
            <p:spPr>
              <a:xfrm rot="19762678">
                <a:off x="10116199" y="1439782"/>
                <a:ext cx="34520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85438DF-16D6-2E3B-A537-A3F07730B898}"/>
                  </a:ext>
                </a:extLst>
              </p:cNvPr>
              <p:cNvSpPr txBox="1"/>
              <p:nvPr/>
            </p:nvSpPr>
            <p:spPr>
              <a:xfrm>
                <a:off x="9370740" y="3794343"/>
                <a:ext cx="345209" cy="439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chemeClr val="tx1"/>
                              </a:solidFill>
                              <a:latin typeface="Cambria Math" panose="02040503050406030204" pitchFamily="18" charset="0"/>
                            </a:rPr>
                          </m:ctrlPr>
                        </m:accPr>
                        <m:e>
                          <m:r>
                            <m:rPr>
                              <m:sty m:val="p"/>
                            </m:rPr>
                            <a:rPr lang="en-US" sz="2000" b="0" i="0" smtClean="0">
                              <a:solidFill>
                                <a:schemeClr val="tx1"/>
                              </a:solidFill>
                              <a:latin typeface="Cambria Math" panose="02040503050406030204" pitchFamily="18" charset="0"/>
                            </a:rPr>
                            <m:t>A</m:t>
                          </m:r>
                        </m:e>
                      </m:acc>
                    </m:oMath>
                  </m:oMathPara>
                </a14:m>
                <a:endParaRPr lang="en-US" sz="2000" dirty="0"/>
              </a:p>
            </p:txBody>
          </p:sp>
        </mc:Choice>
        <mc:Fallback xmlns="">
          <p:sp>
            <p:nvSpPr>
              <p:cNvPr id="51" name="TextBox 50">
                <a:extLst>
                  <a:ext uri="{FF2B5EF4-FFF2-40B4-BE49-F238E27FC236}">
                    <a16:creationId xmlns:a16="http://schemas.microsoft.com/office/drawing/2014/main" id="{285438DF-16D6-2E3B-A537-A3F07730B898}"/>
                  </a:ext>
                </a:extLst>
              </p:cNvPr>
              <p:cNvSpPr txBox="1">
                <a:spLocks noRot="1" noChangeAspect="1" noMove="1" noResize="1" noEditPoints="1" noAdjustHandles="1" noChangeArrowheads="1" noChangeShapeType="1" noTextEdit="1"/>
              </p:cNvSpPr>
              <p:nvPr/>
            </p:nvSpPr>
            <p:spPr>
              <a:xfrm>
                <a:off x="9370740" y="3794343"/>
                <a:ext cx="345209" cy="43947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9E09943-3FED-5F9C-7632-DD8D264C3B3B}"/>
                  </a:ext>
                </a:extLst>
              </p:cNvPr>
              <p:cNvSpPr txBox="1"/>
              <p:nvPr/>
            </p:nvSpPr>
            <p:spPr>
              <a:xfrm rot="19439818">
                <a:off x="10553067" y="3006236"/>
                <a:ext cx="345209"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chemeClr val="tx1"/>
                              </a:solidFill>
                              <a:latin typeface="Cambria Math" panose="02040503050406030204" pitchFamily="18" charset="0"/>
                            </a:rPr>
                          </m:ctrlPr>
                        </m:accPr>
                        <m:e>
                          <m:r>
                            <m:rPr>
                              <m:sty m:val="p"/>
                            </m:rPr>
                            <a:rPr lang="en-US" sz="1800" b="0" i="0" smtClean="0">
                              <a:solidFill>
                                <a:schemeClr val="tx1"/>
                              </a:solidFill>
                              <a:latin typeface="Cambria Math" panose="02040503050406030204" pitchFamily="18" charset="0"/>
                            </a:rPr>
                            <m:t>B</m:t>
                          </m:r>
                        </m:e>
                      </m:acc>
                    </m:oMath>
                  </m:oMathPara>
                </a14:m>
                <a:endParaRPr lang="en-US" dirty="0"/>
              </a:p>
            </p:txBody>
          </p:sp>
        </mc:Choice>
        <mc:Fallback xmlns="">
          <p:sp>
            <p:nvSpPr>
              <p:cNvPr id="52" name="TextBox 51">
                <a:extLst>
                  <a:ext uri="{FF2B5EF4-FFF2-40B4-BE49-F238E27FC236}">
                    <a16:creationId xmlns:a16="http://schemas.microsoft.com/office/drawing/2014/main" id="{A9E09943-3FED-5F9C-7632-DD8D264C3B3B}"/>
                  </a:ext>
                </a:extLst>
              </p:cNvPr>
              <p:cNvSpPr txBox="1">
                <a:spLocks noRot="1" noChangeAspect="1" noMove="1" noResize="1" noEditPoints="1" noAdjustHandles="1" noChangeArrowheads="1" noChangeShapeType="1" noTextEdit="1"/>
              </p:cNvSpPr>
              <p:nvPr/>
            </p:nvSpPr>
            <p:spPr>
              <a:xfrm rot="19439818">
                <a:off x="10553067" y="3006236"/>
                <a:ext cx="345209" cy="402931"/>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84989E6-7C82-E5AE-8275-1CB211EEFE2B}"/>
                  </a:ext>
                </a:extLst>
              </p:cNvPr>
              <p:cNvSpPr txBox="1"/>
              <p:nvPr/>
            </p:nvSpPr>
            <p:spPr>
              <a:xfrm rot="20973017">
                <a:off x="9555024" y="3125512"/>
                <a:ext cx="345209" cy="4047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chemeClr val="tx1"/>
                              </a:solidFill>
                              <a:latin typeface="Cambria Math" panose="02040503050406030204" pitchFamily="18" charset="0"/>
                            </a:rPr>
                          </m:ctrlPr>
                        </m:accPr>
                        <m:e>
                          <m:r>
                            <m:rPr>
                              <m:sty m:val="p"/>
                            </m:rPr>
                            <a:rPr lang="en-US" sz="1800" b="0" i="0" smtClean="0">
                              <a:solidFill>
                                <a:schemeClr val="tx1"/>
                              </a:solidFill>
                              <a:latin typeface="Cambria Math" panose="02040503050406030204" pitchFamily="18" charset="0"/>
                            </a:rPr>
                            <m:t>C</m:t>
                          </m:r>
                        </m:e>
                      </m:acc>
                    </m:oMath>
                  </m:oMathPara>
                </a14:m>
                <a:endParaRPr lang="en-US" dirty="0"/>
              </a:p>
            </p:txBody>
          </p:sp>
        </mc:Choice>
        <mc:Fallback xmlns="">
          <p:sp>
            <p:nvSpPr>
              <p:cNvPr id="53" name="TextBox 52">
                <a:extLst>
                  <a:ext uri="{FF2B5EF4-FFF2-40B4-BE49-F238E27FC236}">
                    <a16:creationId xmlns:a16="http://schemas.microsoft.com/office/drawing/2014/main" id="{084989E6-7C82-E5AE-8275-1CB211EEFE2B}"/>
                  </a:ext>
                </a:extLst>
              </p:cNvPr>
              <p:cNvSpPr txBox="1">
                <a:spLocks noRot="1" noChangeAspect="1" noMove="1" noResize="1" noEditPoints="1" noAdjustHandles="1" noChangeArrowheads="1" noChangeShapeType="1" noTextEdit="1"/>
              </p:cNvSpPr>
              <p:nvPr/>
            </p:nvSpPr>
            <p:spPr>
              <a:xfrm rot="20973017">
                <a:off x="9555024" y="3125512"/>
                <a:ext cx="345209" cy="404791"/>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E7245A5-B31F-8A65-272B-267681ACED4E}"/>
                  </a:ext>
                </a:extLst>
              </p:cNvPr>
              <p:cNvSpPr txBox="1"/>
              <p:nvPr/>
            </p:nvSpPr>
            <p:spPr>
              <a:xfrm>
                <a:off x="2183019" y="3775491"/>
                <a:ext cx="4081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oMath>
                  </m:oMathPara>
                </a14:m>
                <a:endParaRPr lang="en-US" dirty="0"/>
              </a:p>
            </p:txBody>
          </p:sp>
        </mc:Choice>
        <mc:Fallback xmlns="">
          <p:sp>
            <p:nvSpPr>
              <p:cNvPr id="60" name="TextBox 59">
                <a:extLst>
                  <a:ext uri="{FF2B5EF4-FFF2-40B4-BE49-F238E27FC236}">
                    <a16:creationId xmlns:a16="http://schemas.microsoft.com/office/drawing/2014/main" id="{EE7245A5-B31F-8A65-272B-267681ACED4E}"/>
                  </a:ext>
                </a:extLst>
              </p:cNvPr>
              <p:cNvSpPr txBox="1">
                <a:spLocks noRot="1" noChangeAspect="1" noMove="1" noResize="1" noEditPoints="1" noAdjustHandles="1" noChangeArrowheads="1" noChangeShapeType="1" noTextEdit="1"/>
              </p:cNvSpPr>
              <p:nvPr/>
            </p:nvSpPr>
            <p:spPr>
              <a:xfrm>
                <a:off x="2183019" y="3775491"/>
                <a:ext cx="408146"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76EBB85-5E96-752D-E7E8-C34764072033}"/>
                  </a:ext>
                </a:extLst>
              </p:cNvPr>
              <p:cNvSpPr txBox="1"/>
              <p:nvPr/>
            </p:nvSpPr>
            <p:spPr>
              <a:xfrm>
                <a:off x="3655146" y="2938053"/>
                <a:ext cx="4081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b="0" i="0" smtClean="0">
                              <a:latin typeface="Cambria Math" panose="02040503050406030204" pitchFamily="18" charset="0"/>
                            </a:rPr>
                            <m:t>2</m:t>
                          </m:r>
                        </m:sub>
                      </m:sSub>
                    </m:oMath>
                  </m:oMathPara>
                </a14:m>
                <a:endParaRPr lang="en-US" dirty="0"/>
              </a:p>
            </p:txBody>
          </p:sp>
        </mc:Choice>
        <mc:Fallback xmlns="">
          <p:sp>
            <p:nvSpPr>
              <p:cNvPr id="61" name="TextBox 60">
                <a:extLst>
                  <a:ext uri="{FF2B5EF4-FFF2-40B4-BE49-F238E27FC236}">
                    <a16:creationId xmlns:a16="http://schemas.microsoft.com/office/drawing/2014/main" id="{276EBB85-5E96-752D-E7E8-C34764072033}"/>
                  </a:ext>
                </a:extLst>
              </p:cNvPr>
              <p:cNvSpPr txBox="1">
                <a:spLocks noRot="1" noChangeAspect="1" noMove="1" noResize="1" noEditPoints="1" noAdjustHandles="1" noChangeArrowheads="1" noChangeShapeType="1" noTextEdit="1"/>
              </p:cNvSpPr>
              <p:nvPr/>
            </p:nvSpPr>
            <p:spPr>
              <a:xfrm>
                <a:off x="3655146" y="2938053"/>
                <a:ext cx="408146"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36F1B12-DA0D-CD09-56EA-CF0067AE396F}"/>
                  </a:ext>
                </a:extLst>
              </p:cNvPr>
              <p:cNvSpPr txBox="1"/>
              <p:nvPr/>
            </p:nvSpPr>
            <p:spPr>
              <a:xfrm>
                <a:off x="8315631" y="3775491"/>
                <a:ext cx="4081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36F1B12-DA0D-CD09-56EA-CF0067AE396F}"/>
                  </a:ext>
                </a:extLst>
              </p:cNvPr>
              <p:cNvSpPr txBox="1">
                <a:spLocks noRot="1" noChangeAspect="1" noMove="1" noResize="1" noEditPoints="1" noAdjustHandles="1" noChangeArrowheads="1" noChangeShapeType="1" noTextEdit="1"/>
              </p:cNvSpPr>
              <p:nvPr/>
            </p:nvSpPr>
            <p:spPr>
              <a:xfrm>
                <a:off x="8315631" y="3775491"/>
                <a:ext cx="408146"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8" name="TextBox 2047">
                <a:extLst>
                  <a:ext uri="{FF2B5EF4-FFF2-40B4-BE49-F238E27FC236}">
                    <a16:creationId xmlns:a16="http://schemas.microsoft.com/office/drawing/2014/main" id="{1A5AEA1B-EE21-1546-0938-ADCA2464A78F}"/>
                  </a:ext>
                </a:extLst>
              </p:cNvPr>
              <p:cNvSpPr txBox="1"/>
              <p:nvPr/>
            </p:nvSpPr>
            <p:spPr>
              <a:xfrm>
                <a:off x="10121597" y="3181054"/>
                <a:ext cx="4081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b="0" i="0" smtClean="0">
                              <a:latin typeface="Cambria Math" panose="02040503050406030204" pitchFamily="18" charset="0"/>
                            </a:rPr>
                            <m:t>2</m:t>
                          </m:r>
                        </m:sub>
                      </m:sSub>
                    </m:oMath>
                  </m:oMathPara>
                </a14:m>
                <a:endParaRPr lang="en-US" dirty="0"/>
              </a:p>
            </p:txBody>
          </p:sp>
        </mc:Choice>
        <mc:Fallback xmlns="">
          <p:sp>
            <p:nvSpPr>
              <p:cNvPr id="2048" name="TextBox 2047">
                <a:extLst>
                  <a:ext uri="{FF2B5EF4-FFF2-40B4-BE49-F238E27FC236}">
                    <a16:creationId xmlns:a16="http://schemas.microsoft.com/office/drawing/2014/main" id="{1A5AEA1B-EE21-1546-0938-ADCA2464A78F}"/>
                  </a:ext>
                </a:extLst>
              </p:cNvPr>
              <p:cNvSpPr txBox="1">
                <a:spLocks noRot="1" noChangeAspect="1" noMove="1" noResize="1" noEditPoints="1" noAdjustHandles="1" noChangeArrowheads="1" noChangeShapeType="1" noTextEdit="1"/>
              </p:cNvSpPr>
              <p:nvPr/>
            </p:nvSpPr>
            <p:spPr>
              <a:xfrm>
                <a:off x="10121597" y="3181054"/>
                <a:ext cx="408146" cy="369332"/>
              </a:xfrm>
              <a:prstGeom prst="rect">
                <a:avLst/>
              </a:prstGeom>
              <a:blipFill>
                <a:blip r:embed="rId21"/>
                <a:stretch>
                  <a:fillRect r="-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1" name="TextBox 2050">
                <a:extLst>
                  <a:ext uri="{FF2B5EF4-FFF2-40B4-BE49-F238E27FC236}">
                    <a16:creationId xmlns:a16="http://schemas.microsoft.com/office/drawing/2014/main" id="{274B3218-F169-C44E-BB83-82F3EBB80078}"/>
                  </a:ext>
                </a:extLst>
              </p:cNvPr>
              <p:cNvSpPr txBox="1"/>
              <p:nvPr/>
            </p:nvSpPr>
            <p:spPr>
              <a:xfrm>
                <a:off x="10616290" y="2119273"/>
                <a:ext cx="4081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b="0" i="0" smtClean="0">
                              <a:latin typeface="Cambria Math" panose="02040503050406030204" pitchFamily="18" charset="0"/>
                            </a:rPr>
                            <m:t>3</m:t>
                          </m:r>
                        </m:sub>
                      </m:sSub>
                    </m:oMath>
                  </m:oMathPara>
                </a14:m>
                <a:endParaRPr lang="en-US" dirty="0"/>
              </a:p>
            </p:txBody>
          </p:sp>
        </mc:Choice>
        <mc:Fallback xmlns="">
          <p:sp>
            <p:nvSpPr>
              <p:cNvPr id="2051" name="TextBox 2050">
                <a:extLst>
                  <a:ext uri="{FF2B5EF4-FFF2-40B4-BE49-F238E27FC236}">
                    <a16:creationId xmlns:a16="http://schemas.microsoft.com/office/drawing/2014/main" id="{274B3218-F169-C44E-BB83-82F3EBB80078}"/>
                  </a:ext>
                </a:extLst>
              </p:cNvPr>
              <p:cNvSpPr txBox="1">
                <a:spLocks noRot="1" noChangeAspect="1" noMove="1" noResize="1" noEditPoints="1" noAdjustHandles="1" noChangeArrowheads="1" noChangeShapeType="1" noTextEdit="1"/>
              </p:cNvSpPr>
              <p:nvPr/>
            </p:nvSpPr>
            <p:spPr>
              <a:xfrm>
                <a:off x="10616290" y="2119273"/>
                <a:ext cx="408146" cy="369332"/>
              </a:xfrm>
              <a:prstGeom prst="rect">
                <a:avLst/>
              </a:prstGeom>
              <a:blipFill>
                <a:blip r:embed="rId22"/>
                <a:stretch>
                  <a:fillRect r="-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2" name="TextBox 2051">
                <a:extLst>
                  <a:ext uri="{FF2B5EF4-FFF2-40B4-BE49-F238E27FC236}">
                    <a16:creationId xmlns:a16="http://schemas.microsoft.com/office/drawing/2014/main" id="{FE618628-1A54-12F7-0F51-84CBEFA2592E}"/>
                  </a:ext>
                </a:extLst>
              </p:cNvPr>
              <p:cNvSpPr txBox="1"/>
              <p:nvPr/>
            </p:nvSpPr>
            <p:spPr>
              <a:xfrm>
                <a:off x="893595" y="4894226"/>
                <a:ext cx="1920240" cy="49128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 </m:t>
                      </m:r>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&lt;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r>
                        <a:rPr lang="en-US" sz="1800" b="0" i="1" kern="100" smtClean="0">
                          <a:effectLst/>
                          <a:latin typeface="Cambria Math" panose="02040503050406030204" pitchFamily="18" charset="0"/>
                          <a:ea typeface="Cambria Math" panose="02040503050406030204" pitchFamily="18" charset="0"/>
                          <a:cs typeface="Cambria Math" panose="02040503050406030204" pitchFamily="18" charset="0"/>
                        </a:rPr>
                        <m:t>&gt;</m:t>
                      </m:r>
                    </m:oMath>
                  </m:oMathPara>
                </a14:m>
                <a:endParaRPr lang="en-US" sz="1200" kern="1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2052" name="TextBox 2051">
                <a:extLst>
                  <a:ext uri="{FF2B5EF4-FFF2-40B4-BE49-F238E27FC236}">
                    <a16:creationId xmlns:a16="http://schemas.microsoft.com/office/drawing/2014/main" id="{FE618628-1A54-12F7-0F51-84CBEFA2592E}"/>
                  </a:ext>
                </a:extLst>
              </p:cNvPr>
              <p:cNvSpPr txBox="1">
                <a:spLocks noRot="1" noChangeAspect="1" noMove="1" noResize="1" noEditPoints="1" noAdjustHandles="1" noChangeArrowheads="1" noChangeShapeType="1" noTextEdit="1"/>
              </p:cNvSpPr>
              <p:nvPr/>
            </p:nvSpPr>
            <p:spPr>
              <a:xfrm>
                <a:off x="893595" y="4894226"/>
                <a:ext cx="1920240" cy="49128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3" name="TextBox 2052">
                <a:extLst>
                  <a:ext uri="{FF2B5EF4-FFF2-40B4-BE49-F238E27FC236}">
                    <a16:creationId xmlns:a16="http://schemas.microsoft.com/office/drawing/2014/main" id="{0A10A8D9-2D04-F4FF-8E27-8E547C4B7CF7}"/>
                  </a:ext>
                </a:extLst>
              </p:cNvPr>
              <p:cNvSpPr txBox="1"/>
              <p:nvPr/>
            </p:nvSpPr>
            <p:spPr>
              <a:xfrm>
                <a:off x="6763320" y="4237497"/>
                <a:ext cx="3562350" cy="4047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𝐶</m:t>
                          </m:r>
                        </m:e>
                      </m:acc>
                      <m:r>
                        <a:rPr lang="en-US" i="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m:rPr>
                              <m:sty m:val="p"/>
                            </m:rPr>
                            <a:rPr lang="en-US" b="0" i="0" smtClean="0">
                              <a:solidFill>
                                <a:schemeClr val="tx1"/>
                              </a:solidFill>
                              <a:latin typeface="Cambria Math" panose="02040503050406030204" pitchFamily="18" charset="0"/>
                            </a:rPr>
                            <m:t>A</m:t>
                          </m:r>
                        </m:e>
                      </m:acc>
                      <m:r>
                        <a:rPr lang="en-US" i="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m:rPr>
                              <m:sty m:val="p"/>
                            </m:rPr>
                            <a:rPr lang="en-US" b="0" i="0" smtClean="0">
                              <a:solidFill>
                                <a:schemeClr val="tx1"/>
                              </a:solidFill>
                              <a:latin typeface="Cambria Math" panose="02040503050406030204" pitchFamily="18" charset="0"/>
                            </a:rPr>
                            <m:t>B</m:t>
                          </m:r>
                        </m:e>
                      </m:acc>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e>
                      </m:acc>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𝑐</m:t>
                          </m:r>
                        </m:sub>
                      </m:sSub>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𝑐</m:t>
                              </m:r>
                            </m:sub>
                          </m:sSub>
                        </m:e>
                      </m:acc>
                    </m:oMath>
                  </m:oMathPara>
                </a14:m>
                <a:endParaRPr lang="en-US" dirty="0"/>
              </a:p>
            </p:txBody>
          </p:sp>
        </mc:Choice>
        <mc:Fallback xmlns="">
          <p:sp>
            <p:nvSpPr>
              <p:cNvPr id="2053" name="TextBox 2052">
                <a:extLst>
                  <a:ext uri="{FF2B5EF4-FFF2-40B4-BE49-F238E27FC236}">
                    <a16:creationId xmlns:a16="http://schemas.microsoft.com/office/drawing/2014/main" id="{0A10A8D9-2D04-F4FF-8E27-8E547C4B7CF7}"/>
                  </a:ext>
                </a:extLst>
              </p:cNvPr>
              <p:cNvSpPr txBox="1">
                <a:spLocks noRot="1" noChangeAspect="1" noMove="1" noResize="1" noEditPoints="1" noAdjustHandles="1" noChangeArrowheads="1" noChangeShapeType="1" noTextEdit="1"/>
              </p:cNvSpPr>
              <p:nvPr/>
            </p:nvSpPr>
            <p:spPr>
              <a:xfrm>
                <a:off x="6763320" y="4237497"/>
                <a:ext cx="3562350" cy="404791"/>
              </a:xfrm>
              <a:prstGeom prst="rect">
                <a:avLst/>
              </a:prstGeom>
              <a:blipFill>
                <a:blip r:embed="rId24"/>
                <a:stretch>
                  <a:fillRect t="-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5" name="TextBox 2054">
                <a:extLst>
                  <a:ext uri="{FF2B5EF4-FFF2-40B4-BE49-F238E27FC236}">
                    <a16:creationId xmlns:a16="http://schemas.microsoft.com/office/drawing/2014/main" id="{2FE6EF0B-E34F-9031-64CD-DF511373787A}"/>
                  </a:ext>
                </a:extLst>
              </p:cNvPr>
              <p:cNvSpPr txBox="1"/>
              <p:nvPr/>
            </p:nvSpPr>
            <p:spPr>
              <a:xfrm>
                <a:off x="6367012" y="4647862"/>
                <a:ext cx="5657850" cy="404791"/>
              </a:xfrm>
              <a:prstGeom prst="rect">
                <a:avLst/>
              </a:prstGeom>
              <a:noFill/>
            </p:spPr>
            <p:txBody>
              <a:bodyPr wrap="square">
                <a:spAutoFit/>
              </a:bodyPr>
              <a:lstStyle/>
              <a:p>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𝑤</m:t>
                        </m:r>
                      </m:e>
                    </m:acc>
                    <m:r>
                      <a:rPr lang="en-US" i="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m:rPr>
                            <m:sty m:val="p"/>
                          </m:rPr>
                          <a:rPr lang="en-US" b="0" i="0" smtClean="0">
                            <a:solidFill>
                              <a:schemeClr val="tx1"/>
                            </a:solidFill>
                            <a:latin typeface="Cambria Math" panose="02040503050406030204" pitchFamily="18" charset="0"/>
                          </a:rPr>
                          <m:t>C</m:t>
                        </m:r>
                      </m:e>
                    </m:acc>
                    <m:r>
                      <a:rPr lang="en-US" i="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m:rPr>
                            <m:sty m:val="p"/>
                          </m:rPr>
                          <a:rPr lang="en-US" b="0" i="0" smtClean="0">
                            <a:solidFill>
                              <a:schemeClr val="tx1"/>
                            </a:solidFill>
                            <a:latin typeface="Cambria Math" panose="02040503050406030204" pitchFamily="18" charset="0"/>
                          </a:rPr>
                          <m:t>D</m:t>
                        </m:r>
                      </m:e>
                    </m:acc>
                    <m:r>
                      <a:rPr lang="en-US" i="0">
                        <a:solidFill>
                          <a:schemeClr val="tx1"/>
                        </a:solidFill>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m:rPr>
                            <m:sty m:val="p"/>
                          </m:rPr>
                          <a:rPr lang="en-US" b="0" i="0" smtClean="0">
                            <a:latin typeface="Cambria Math" panose="02040503050406030204" pitchFamily="18" charset="0"/>
                          </a:rPr>
                          <m:t>c</m:t>
                        </m:r>
                      </m:sub>
                    </m:sSub>
                    <m:acc>
                      <m:accPr>
                        <m:chr m:val="⃗"/>
                        <m:ctrlPr>
                          <a:rPr lang="en-US" i="1">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e>
                    </m:acc>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b="0" i="0" smtClean="0">
                            <a:latin typeface="Cambria Math" panose="02040503050406030204" pitchFamily="18" charset="0"/>
                          </a:rPr>
                          <m:t>3</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acc>
                    <m:r>
                      <a:rPr lang="en-US" b="0" i="1"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acc>
                  </m:oMath>
                </a14:m>
                <a:r>
                  <a:rPr lang="en-US" dirty="0"/>
                  <a:t> </a:t>
                </a:r>
                <a14:m>
                  <m:oMath xmlns:m="http://schemas.openxmlformats.org/officeDocument/2006/math">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b="0" i="0" smtClean="0">
                            <a:latin typeface="Cambria Math" panose="02040503050406030204" pitchFamily="18" charset="0"/>
                          </a:rPr>
                          <m:t>3</m:t>
                        </m:r>
                      </m:sub>
                    </m:sSub>
                    <m:acc>
                      <m:accPr>
                        <m:chr m:val="⃗"/>
                        <m:ctrlPr>
                          <a:rPr lang="en-US" i="1">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acc>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𝑤</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endParaRPr lang="en-US" dirty="0"/>
              </a:p>
            </p:txBody>
          </p:sp>
        </mc:Choice>
        <mc:Fallback xmlns="">
          <p:sp>
            <p:nvSpPr>
              <p:cNvPr id="2055" name="TextBox 2054">
                <a:extLst>
                  <a:ext uri="{FF2B5EF4-FFF2-40B4-BE49-F238E27FC236}">
                    <a16:creationId xmlns:a16="http://schemas.microsoft.com/office/drawing/2014/main" id="{2FE6EF0B-E34F-9031-64CD-DF511373787A}"/>
                  </a:ext>
                </a:extLst>
              </p:cNvPr>
              <p:cNvSpPr txBox="1">
                <a:spLocks noRot="1" noChangeAspect="1" noMove="1" noResize="1" noEditPoints="1" noAdjustHandles="1" noChangeArrowheads="1" noChangeShapeType="1" noTextEdit="1"/>
              </p:cNvSpPr>
              <p:nvPr/>
            </p:nvSpPr>
            <p:spPr>
              <a:xfrm>
                <a:off x="6367012" y="4647862"/>
                <a:ext cx="5657850" cy="404791"/>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7" name="TextBox 2056">
                <a:extLst>
                  <a:ext uri="{FF2B5EF4-FFF2-40B4-BE49-F238E27FC236}">
                    <a16:creationId xmlns:a16="http://schemas.microsoft.com/office/drawing/2014/main" id="{CE5206E9-BE93-E06C-895C-4E5240A7183D}"/>
                  </a:ext>
                </a:extLst>
              </p:cNvPr>
              <p:cNvSpPr txBox="1"/>
              <p:nvPr/>
            </p:nvSpPr>
            <p:spPr>
              <a:xfrm>
                <a:off x="2054431" y="2799504"/>
                <a:ext cx="2571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oMath>
                  </m:oMathPara>
                </a14:m>
                <a:endParaRPr lang="en-US" dirty="0"/>
              </a:p>
            </p:txBody>
          </p:sp>
        </mc:Choice>
        <mc:Fallback xmlns="">
          <p:sp>
            <p:nvSpPr>
              <p:cNvPr id="2057" name="TextBox 2056">
                <a:extLst>
                  <a:ext uri="{FF2B5EF4-FFF2-40B4-BE49-F238E27FC236}">
                    <a16:creationId xmlns:a16="http://schemas.microsoft.com/office/drawing/2014/main" id="{CE5206E9-BE93-E06C-895C-4E5240A7183D}"/>
                  </a:ext>
                </a:extLst>
              </p:cNvPr>
              <p:cNvSpPr txBox="1">
                <a:spLocks noRot="1" noChangeAspect="1" noMove="1" noResize="1" noEditPoints="1" noAdjustHandles="1" noChangeArrowheads="1" noChangeShapeType="1" noTextEdit="1"/>
              </p:cNvSpPr>
              <p:nvPr/>
            </p:nvSpPr>
            <p:spPr>
              <a:xfrm>
                <a:off x="2054431" y="2799504"/>
                <a:ext cx="257175" cy="369332"/>
              </a:xfrm>
              <a:prstGeom prst="rect">
                <a:avLst/>
              </a:prstGeom>
              <a:blipFill>
                <a:blip r:embed="rId26"/>
                <a:stretch>
                  <a:fillRect r="-26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8" name="TextBox 2057">
                <a:extLst>
                  <a:ext uri="{FF2B5EF4-FFF2-40B4-BE49-F238E27FC236}">
                    <a16:creationId xmlns:a16="http://schemas.microsoft.com/office/drawing/2014/main" id="{5ACAE85A-AEE5-30A4-0830-79FA4909C26B}"/>
                  </a:ext>
                </a:extLst>
              </p:cNvPr>
              <p:cNvSpPr txBox="1"/>
              <p:nvPr/>
            </p:nvSpPr>
            <p:spPr>
              <a:xfrm rot="16200000">
                <a:off x="10714992" y="1672736"/>
                <a:ext cx="345209"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chemeClr val="tx1"/>
                              </a:solidFill>
                              <a:latin typeface="Cambria Math" panose="02040503050406030204" pitchFamily="18" charset="0"/>
                            </a:rPr>
                          </m:ctrlPr>
                        </m:accPr>
                        <m:e>
                          <m:r>
                            <m:rPr>
                              <m:sty m:val="p"/>
                            </m:rPr>
                            <a:rPr lang="en-US" sz="1800" b="0" i="0" smtClean="0">
                              <a:solidFill>
                                <a:schemeClr val="tx1"/>
                              </a:solidFill>
                              <a:latin typeface="Cambria Math" panose="02040503050406030204" pitchFamily="18" charset="0"/>
                            </a:rPr>
                            <m:t>D</m:t>
                          </m:r>
                        </m:e>
                      </m:acc>
                    </m:oMath>
                  </m:oMathPara>
                </a14:m>
                <a:endParaRPr lang="en-US" dirty="0"/>
              </a:p>
            </p:txBody>
          </p:sp>
        </mc:Choice>
        <mc:Fallback xmlns="">
          <p:sp>
            <p:nvSpPr>
              <p:cNvPr id="2058" name="TextBox 2057">
                <a:extLst>
                  <a:ext uri="{FF2B5EF4-FFF2-40B4-BE49-F238E27FC236}">
                    <a16:creationId xmlns:a16="http://schemas.microsoft.com/office/drawing/2014/main" id="{5ACAE85A-AEE5-30A4-0830-79FA4909C26B}"/>
                  </a:ext>
                </a:extLst>
              </p:cNvPr>
              <p:cNvSpPr txBox="1">
                <a:spLocks noRot="1" noChangeAspect="1" noMove="1" noResize="1" noEditPoints="1" noAdjustHandles="1" noChangeArrowheads="1" noChangeShapeType="1" noTextEdit="1"/>
              </p:cNvSpPr>
              <p:nvPr/>
            </p:nvSpPr>
            <p:spPr>
              <a:xfrm rot="16200000">
                <a:off x="10714992" y="1672736"/>
                <a:ext cx="345209" cy="402931"/>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0" name="TextBox 2059">
                <a:extLst>
                  <a:ext uri="{FF2B5EF4-FFF2-40B4-BE49-F238E27FC236}">
                    <a16:creationId xmlns:a16="http://schemas.microsoft.com/office/drawing/2014/main" id="{4A14E60B-2CC2-172A-16F5-A83F3873CC16}"/>
                  </a:ext>
                </a:extLst>
              </p:cNvPr>
              <p:cNvSpPr txBox="1"/>
              <p:nvPr/>
            </p:nvSpPr>
            <p:spPr>
              <a:xfrm>
                <a:off x="396665" y="6260234"/>
                <a:ext cx="74966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into</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a</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single</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vector</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with</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a</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deterministic</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direction</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and</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magnitude</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US" dirty="0">
                  <a:solidFill>
                    <a:schemeClr val="tx1"/>
                  </a:solidFill>
                </a:endParaRPr>
              </a:p>
            </p:txBody>
          </p:sp>
        </mc:Choice>
        <mc:Fallback xmlns="">
          <p:sp>
            <p:nvSpPr>
              <p:cNvPr id="2060" name="TextBox 2059">
                <a:extLst>
                  <a:ext uri="{FF2B5EF4-FFF2-40B4-BE49-F238E27FC236}">
                    <a16:creationId xmlns:a16="http://schemas.microsoft.com/office/drawing/2014/main" id="{4A14E60B-2CC2-172A-16F5-A83F3873CC16}"/>
                  </a:ext>
                </a:extLst>
              </p:cNvPr>
              <p:cNvSpPr txBox="1">
                <a:spLocks noRot="1" noChangeAspect="1" noMove="1" noResize="1" noEditPoints="1" noAdjustHandles="1" noChangeArrowheads="1" noChangeShapeType="1" noTextEdit="1"/>
              </p:cNvSpPr>
              <p:nvPr/>
            </p:nvSpPr>
            <p:spPr>
              <a:xfrm>
                <a:off x="396665" y="6260234"/>
                <a:ext cx="7496677" cy="369332"/>
              </a:xfrm>
              <a:prstGeom prst="rect">
                <a:avLst/>
              </a:prstGeom>
              <a:blipFill>
                <a:blip r:embed="rId2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2" name="TextBox 2061">
                <a:extLst>
                  <a:ext uri="{FF2B5EF4-FFF2-40B4-BE49-F238E27FC236}">
                    <a16:creationId xmlns:a16="http://schemas.microsoft.com/office/drawing/2014/main" id="{6059DD48-2289-4BE8-7F8F-7C411F8ED80C}"/>
                  </a:ext>
                </a:extLst>
              </p:cNvPr>
              <p:cNvSpPr txBox="1"/>
              <p:nvPr/>
            </p:nvSpPr>
            <p:spPr>
              <a:xfrm>
                <a:off x="837195" y="5908758"/>
                <a:ext cx="10376765" cy="374270"/>
              </a:xfrm>
              <a:prstGeom prst="rect">
                <a:avLst/>
              </a:prstGeom>
              <a:noFill/>
            </p:spPr>
            <p:txBody>
              <a:bodyPr wrap="square">
                <a:spAutoFit/>
              </a:bodyPr>
              <a:lstStyle/>
              <a:p>
                <a:r>
                  <a:rPr lang="en-US" sz="1800" b="0" dirty="0">
                    <a:solidFill>
                      <a:schemeClr val="tx1"/>
                    </a:solidFill>
                    <a:effectLst/>
                    <a:ea typeface="DengXian" panose="02010600030101010101" pitchFamily="2" charset="-122"/>
                    <a:cs typeface="Times New Roman" panose="02020603050405020304" pitchFamily="18" charset="0"/>
                  </a:rPr>
                  <a:t>W</a:t>
                </a:r>
                <a14:m>
                  <m:oMath xmlns:m="http://schemas.openxmlformats.org/officeDocument/2006/math">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e</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can</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think</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of</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US" sz="1800" i="1">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ctrlPr>
                      </m:sSupPr>
                      <m:e>
                        <m:r>
                          <m:rPr>
                            <m:sty m:val="p"/>
                          </m:rPr>
                          <a:rPr lang="en-US" sz="1800" i="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w</m:t>
                        </m:r>
                      </m:e>
                      <m:sup>
                        <m:r>
                          <m:rPr>
                            <m:sty m:val="p"/>
                          </m:rPr>
                          <a:rPr lang="en-US" sz="1800" i="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T</m:t>
                        </m:r>
                      </m:sup>
                    </m:sSup>
                    <m:r>
                      <m:rPr>
                        <m:sty m:val="p"/>
                      </m:rPr>
                      <a:rPr lang="en-US" sz="1800" i="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x</m:t>
                    </m:r>
                    <m:r>
                      <a:rPr lang="en-US" sz="1800" b="0" i="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0">
                        <a:solidFill>
                          <a:schemeClr val="tx1"/>
                        </a:solidFill>
                        <a:latin typeface="Cambria Math" panose="02040503050406030204" pitchFamily="18" charset="0"/>
                        <a:ea typeface="DengXian" panose="02010600030101010101" pitchFamily="2" charset="-122"/>
                        <a:cs typeface="Times New Roman" panose="02020603050405020304" pitchFamily="18" charset="0"/>
                      </a:rPr>
                      <m:t>as</m:t>
                    </m:r>
                    <m:r>
                      <a:rPr lang="en-US" i="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0">
                        <a:solidFill>
                          <a:schemeClr val="tx1"/>
                        </a:solidFill>
                        <a:latin typeface="Cambria Math" panose="02040503050406030204" pitchFamily="18" charset="0"/>
                        <a:ea typeface="DengXian" panose="02010600030101010101" pitchFamily="2" charset="-122"/>
                        <a:cs typeface="Times New Roman" panose="02020603050405020304" pitchFamily="18" charset="0"/>
                      </a:rPr>
                      <m:t>tranforming</m:t>
                    </m:r>
                    <m:r>
                      <a:rPr lang="en-US" i="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0">
                        <a:solidFill>
                          <a:schemeClr val="tx1"/>
                        </a:solidFill>
                        <a:latin typeface="Cambria Math" panose="02040503050406030204" pitchFamily="18" charset="0"/>
                        <a:ea typeface="DengXian" panose="02010600030101010101" pitchFamily="2" charset="-122"/>
                        <a:cs typeface="Times New Roman" panose="02020603050405020304" pitchFamily="18" charset="0"/>
                      </a:rPr>
                      <m:t>from</m:t>
                    </m:r>
                    <m:r>
                      <a:rPr lang="en-US" i="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b="0" i="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multiple</m:t>
                    </m:r>
                    <m:r>
                      <a:rPr lang="en-US" i="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0">
                        <a:solidFill>
                          <a:schemeClr val="tx1"/>
                        </a:solidFill>
                        <a:latin typeface="Cambria Math" panose="02040503050406030204" pitchFamily="18" charset="0"/>
                        <a:ea typeface="DengXian" panose="02010600030101010101" pitchFamily="2" charset="-122"/>
                        <a:cs typeface="Times New Roman" panose="02020603050405020304" pitchFamily="18" charset="0"/>
                      </a:rPr>
                      <m:t>independent</m:t>
                    </m:r>
                    <m:r>
                      <a:rPr lang="en-US" b="0" i="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0">
                        <a:solidFill>
                          <a:schemeClr val="tx1"/>
                        </a:solidFill>
                        <a:latin typeface="Cambria Math" panose="02040503050406030204" pitchFamily="18" charset="0"/>
                        <a:ea typeface="DengXian" panose="02010600030101010101" pitchFamily="2" charset="-122"/>
                        <a:cs typeface="Times New Roman" panose="02020603050405020304" pitchFamily="18" charset="0"/>
                      </a:rPr>
                      <m:t>vecto</m:t>
                    </m:r>
                    <m:r>
                      <m:rPr>
                        <m:sty m:val="p"/>
                      </m:rPr>
                      <a:rPr lang="en-US" b="0" i="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rs</m:t>
                    </m:r>
                  </m:oMath>
                </a14:m>
                <a:endParaRPr lang="en-US" sz="1800" b="0" dirty="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endParaRPr>
              </a:p>
            </p:txBody>
          </p:sp>
        </mc:Choice>
        <mc:Fallback xmlns="">
          <p:sp>
            <p:nvSpPr>
              <p:cNvPr id="2062" name="TextBox 2061">
                <a:extLst>
                  <a:ext uri="{FF2B5EF4-FFF2-40B4-BE49-F238E27FC236}">
                    <a16:creationId xmlns:a16="http://schemas.microsoft.com/office/drawing/2014/main" id="{6059DD48-2289-4BE8-7F8F-7C411F8ED80C}"/>
                  </a:ext>
                </a:extLst>
              </p:cNvPr>
              <p:cNvSpPr txBox="1">
                <a:spLocks noRot="1" noChangeAspect="1" noMove="1" noResize="1" noEditPoints="1" noAdjustHandles="1" noChangeArrowheads="1" noChangeShapeType="1" noTextEdit="1"/>
              </p:cNvSpPr>
              <p:nvPr/>
            </p:nvSpPr>
            <p:spPr>
              <a:xfrm>
                <a:off x="837195" y="5908758"/>
                <a:ext cx="10376765" cy="374270"/>
              </a:xfrm>
              <a:prstGeom prst="rect">
                <a:avLst/>
              </a:prstGeom>
              <a:blipFill>
                <a:blip r:embed="rId29"/>
                <a:stretch>
                  <a:fillRect l="-470" t="-6452" b="-24194"/>
                </a:stretch>
              </a:blipFill>
            </p:spPr>
            <p:txBody>
              <a:bodyPr/>
              <a:lstStyle/>
              <a:p>
                <a:r>
                  <a:rPr lang="en-US">
                    <a:noFill/>
                  </a:rPr>
                  <a:t> </a:t>
                </a:r>
              </a:p>
            </p:txBody>
          </p:sp>
        </mc:Fallback>
      </mc:AlternateContent>
      <p:sp>
        <p:nvSpPr>
          <p:cNvPr id="2063" name="TextBox 2062">
            <a:extLst>
              <a:ext uri="{FF2B5EF4-FFF2-40B4-BE49-F238E27FC236}">
                <a16:creationId xmlns:a16="http://schemas.microsoft.com/office/drawing/2014/main" id="{E5D8C14D-7D2A-4DA5-9FE0-A976CA45D838}"/>
              </a:ext>
            </a:extLst>
          </p:cNvPr>
          <p:cNvSpPr txBox="1"/>
          <p:nvPr/>
        </p:nvSpPr>
        <p:spPr>
          <a:xfrm>
            <a:off x="1344045" y="1063305"/>
            <a:ext cx="2299730" cy="646331"/>
          </a:xfrm>
          <a:prstGeom prst="rect">
            <a:avLst/>
          </a:prstGeom>
          <a:noFill/>
        </p:spPr>
        <p:txBody>
          <a:bodyPr wrap="square" rtlCol="0">
            <a:spAutoFit/>
          </a:bodyPr>
          <a:lstStyle/>
          <a:p>
            <a:r>
              <a:rPr lang="en-US" dirty="0"/>
              <a:t>Vector addition in 2D </a:t>
            </a:r>
          </a:p>
          <a:p>
            <a:pPr marL="342900" indent="-342900">
              <a:buAutoNum type="arabicPeriod"/>
            </a:pPr>
            <a:endParaRPr lang="en-US" dirty="0"/>
          </a:p>
        </p:txBody>
      </p:sp>
      <p:sp>
        <p:nvSpPr>
          <p:cNvPr id="2064" name="TextBox 2063">
            <a:extLst>
              <a:ext uri="{FF2B5EF4-FFF2-40B4-BE49-F238E27FC236}">
                <a16:creationId xmlns:a16="http://schemas.microsoft.com/office/drawing/2014/main" id="{B3CFB537-C1FB-6BED-3A6B-388D1D4ADD05}"/>
              </a:ext>
            </a:extLst>
          </p:cNvPr>
          <p:cNvSpPr txBox="1"/>
          <p:nvPr/>
        </p:nvSpPr>
        <p:spPr>
          <a:xfrm>
            <a:off x="7682470" y="1077328"/>
            <a:ext cx="2299730" cy="646331"/>
          </a:xfrm>
          <a:prstGeom prst="rect">
            <a:avLst/>
          </a:prstGeom>
          <a:noFill/>
        </p:spPr>
        <p:txBody>
          <a:bodyPr wrap="square" rtlCol="0">
            <a:spAutoFit/>
          </a:bodyPr>
          <a:lstStyle/>
          <a:p>
            <a:r>
              <a:rPr lang="en-US" dirty="0"/>
              <a:t>Vector addition in 3D </a:t>
            </a:r>
          </a:p>
          <a:p>
            <a:pPr marL="342900" indent="-342900">
              <a:buAutoNum type="arabicPeriod"/>
            </a:pPr>
            <a:endParaRPr lang="en-US" dirty="0"/>
          </a:p>
        </p:txBody>
      </p:sp>
      <mc:AlternateContent xmlns:mc="http://schemas.openxmlformats.org/markup-compatibility/2006" xmlns:a14="http://schemas.microsoft.com/office/drawing/2010/main">
        <mc:Choice Requires="a14">
          <p:sp>
            <p:nvSpPr>
              <p:cNvPr id="2073" name="TextBox 2072">
                <a:extLst>
                  <a:ext uri="{FF2B5EF4-FFF2-40B4-BE49-F238E27FC236}">
                    <a16:creationId xmlns:a16="http://schemas.microsoft.com/office/drawing/2014/main" id="{071622B6-EE13-6239-8419-3FF02229774F}"/>
                  </a:ext>
                </a:extLst>
              </p:cNvPr>
              <p:cNvSpPr txBox="1"/>
              <p:nvPr/>
            </p:nvSpPr>
            <p:spPr>
              <a:xfrm>
                <a:off x="738490" y="5213513"/>
                <a:ext cx="2034149"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r>
                            <a:rPr lang="en-US" i="1">
                              <a:latin typeface="Cambria Math" panose="02040503050406030204" pitchFamily="18" charset="0"/>
                            </a:rPr>
                            <m:t>𝑤</m:t>
                          </m:r>
                        </m:e>
                      </m:d>
                      <m:r>
                        <a:rPr lang="en-US" i="0">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0">
                                  <a:latin typeface="Cambria Math" panose="02040503050406030204" pitchFamily="18" charset="0"/>
                                </a:rPr>
                                <m:t>1</m:t>
                              </m:r>
                            </m:sub>
                            <m:sup>
                              <m:r>
                                <a:rPr lang="en-US" i="0">
                                  <a:latin typeface="Cambria Math" panose="02040503050406030204" pitchFamily="18" charset="0"/>
                                </a:rPr>
                                <m:t>2</m:t>
                              </m:r>
                            </m:sup>
                          </m:sSubSup>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0">
                                  <a:latin typeface="Cambria Math" panose="02040503050406030204" pitchFamily="18" charset="0"/>
                                </a:rPr>
                                <m:t>2</m:t>
                              </m:r>
                            </m:sub>
                            <m:sup>
                              <m:r>
                                <a:rPr lang="en-US" i="0">
                                  <a:latin typeface="Cambria Math" panose="02040503050406030204" pitchFamily="18" charset="0"/>
                                </a:rPr>
                                <m:t>2</m:t>
                              </m:r>
                            </m:sup>
                          </m:sSubSup>
                        </m:e>
                      </m:rad>
                    </m:oMath>
                  </m:oMathPara>
                </a14:m>
                <a:endParaRPr lang="en-US" dirty="0"/>
              </a:p>
            </p:txBody>
          </p:sp>
        </mc:Choice>
        <mc:Fallback xmlns="">
          <p:sp>
            <p:nvSpPr>
              <p:cNvPr id="2073" name="TextBox 2072">
                <a:extLst>
                  <a:ext uri="{FF2B5EF4-FFF2-40B4-BE49-F238E27FC236}">
                    <a16:creationId xmlns:a16="http://schemas.microsoft.com/office/drawing/2014/main" id="{071622B6-EE13-6239-8419-3FF02229774F}"/>
                  </a:ext>
                </a:extLst>
              </p:cNvPr>
              <p:cNvSpPr txBox="1">
                <a:spLocks noRot="1" noChangeAspect="1" noMove="1" noResize="1" noEditPoints="1" noAdjustHandles="1" noChangeArrowheads="1" noChangeShapeType="1" noTextEdit="1"/>
              </p:cNvSpPr>
              <p:nvPr/>
            </p:nvSpPr>
            <p:spPr>
              <a:xfrm>
                <a:off x="738490" y="5213513"/>
                <a:ext cx="2034149" cy="656013"/>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4" name="TextBox 2073">
                <a:extLst>
                  <a:ext uri="{FF2B5EF4-FFF2-40B4-BE49-F238E27FC236}">
                    <a16:creationId xmlns:a16="http://schemas.microsoft.com/office/drawing/2014/main" id="{C7F45D23-5AF3-9183-DE25-8F7DDE258518}"/>
                  </a:ext>
                </a:extLst>
              </p:cNvPr>
              <p:cNvSpPr txBox="1"/>
              <p:nvPr/>
            </p:nvSpPr>
            <p:spPr>
              <a:xfrm>
                <a:off x="6831140" y="5300733"/>
                <a:ext cx="2743200"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r>
                            <a:rPr lang="en-US" i="1">
                              <a:latin typeface="Cambria Math" panose="02040503050406030204" pitchFamily="18" charset="0"/>
                            </a:rPr>
                            <m:t>𝑤</m:t>
                          </m:r>
                        </m:e>
                      </m:d>
                      <m:r>
                        <a:rPr lang="en-US" i="0">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0">
                                  <a:latin typeface="Cambria Math" panose="02040503050406030204" pitchFamily="18" charset="0"/>
                                </a:rPr>
                                <m:t>1</m:t>
                              </m:r>
                            </m:sub>
                            <m:sup>
                              <m:r>
                                <a:rPr lang="en-US" i="0">
                                  <a:latin typeface="Cambria Math" panose="02040503050406030204" pitchFamily="18" charset="0"/>
                                </a:rPr>
                                <m:t>2</m:t>
                              </m:r>
                            </m:sup>
                          </m:sSubSup>
                          <m:r>
                            <a:rPr lang="en-US" i="0">
                              <a:latin typeface="Cambria Math" panose="02040503050406030204" pitchFamily="18" charset="0"/>
                            </a:rPr>
                            <m:t>+</m:t>
                          </m:r>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i="0">
                                  <a:latin typeface="Cambria Math" panose="02040503050406030204" pitchFamily="18" charset="0"/>
                                </a:rPr>
                                <m:t>2</m:t>
                              </m:r>
                            </m:sub>
                            <m:sup>
                              <m:r>
                                <a:rPr lang="en-US" i="0">
                                  <a:latin typeface="Cambria Math" panose="02040503050406030204" pitchFamily="18" charset="0"/>
                                </a:rPr>
                                <m:t>2</m:t>
                              </m:r>
                            </m:sup>
                          </m:sSubSup>
                          <m:r>
                            <a:rPr lang="en-US" b="0" i="1" smtClean="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𝑤</m:t>
                              </m:r>
                            </m:e>
                            <m:sub>
                              <m:r>
                                <a:rPr lang="en-US" b="0" i="0" smtClean="0">
                                  <a:latin typeface="Cambria Math" panose="02040503050406030204" pitchFamily="18" charset="0"/>
                                </a:rPr>
                                <m:t>3</m:t>
                              </m:r>
                            </m:sub>
                            <m:sup>
                              <m:r>
                                <a:rPr lang="en-US">
                                  <a:latin typeface="Cambria Math" panose="02040503050406030204" pitchFamily="18" charset="0"/>
                                </a:rPr>
                                <m:t>2</m:t>
                              </m:r>
                            </m:sup>
                          </m:sSubSup>
                        </m:e>
                      </m:rad>
                    </m:oMath>
                  </m:oMathPara>
                </a14:m>
                <a:endParaRPr lang="en-US" dirty="0"/>
              </a:p>
            </p:txBody>
          </p:sp>
        </mc:Choice>
        <mc:Fallback xmlns="">
          <p:sp>
            <p:nvSpPr>
              <p:cNvPr id="2074" name="TextBox 2073">
                <a:extLst>
                  <a:ext uri="{FF2B5EF4-FFF2-40B4-BE49-F238E27FC236}">
                    <a16:creationId xmlns:a16="http://schemas.microsoft.com/office/drawing/2014/main" id="{C7F45D23-5AF3-9183-DE25-8F7DDE258518}"/>
                  </a:ext>
                </a:extLst>
              </p:cNvPr>
              <p:cNvSpPr txBox="1">
                <a:spLocks noRot="1" noChangeAspect="1" noMove="1" noResize="1" noEditPoints="1" noAdjustHandles="1" noChangeArrowheads="1" noChangeShapeType="1" noTextEdit="1"/>
              </p:cNvSpPr>
              <p:nvPr/>
            </p:nvSpPr>
            <p:spPr>
              <a:xfrm>
                <a:off x="6831140" y="5300733"/>
                <a:ext cx="2743200" cy="656013"/>
              </a:xfrm>
              <a:prstGeom prst="rect">
                <a:avLst/>
              </a:prstGeom>
              <a:blipFill>
                <a:blip r:embed="rId3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705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69EC9-3DD8-D26F-79BD-A001E306AA2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97C974F-4E6A-1C5D-569C-45774DF8A592}"/>
              </a:ext>
            </a:extLst>
          </p:cNvPr>
          <p:cNvSpPr/>
          <p:nvPr/>
        </p:nvSpPr>
        <p:spPr>
          <a:xfrm>
            <a:off x="976911" y="231229"/>
            <a:ext cx="10459528"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0B6235-4C0E-266B-EBC5-86C9FDEB5E9E}"/>
                  </a:ext>
                </a:extLst>
              </p:cNvPr>
              <p:cNvSpPr txBox="1"/>
              <p:nvPr/>
            </p:nvSpPr>
            <p:spPr>
              <a:xfrm>
                <a:off x="566569" y="367155"/>
                <a:ext cx="7591657" cy="646331"/>
              </a:xfrm>
              <a:prstGeom prst="rect">
                <a:avLst/>
              </a:prstGeom>
              <a:noFill/>
            </p:spPr>
            <p:txBody>
              <a:bodyPr wrap="square" rtlCol="0">
                <a:spAutoFit/>
              </a:bodyPr>
              <a:lstStyle/>
              <a:p>
                <a:r>
                  <a:rPr lang="en-US" dirty="0"/>
                  <a:t>	</a:t>
                </a:r>
                <a:r>
                  <a:rPr lang="en-US" b="1" dirty="0">
                    <a:solidFill>
                      <a:schemeClr val="bg1"/>
                    </a:solidFill>
                  </a:rPr>
                  <a:t>Understanding the linear model shape </a:t>
                </a:r>
                <a14:m>
                  <m:oMath xmlns:m="http://schemas.openxmlformats.org/officeDocument/2006/math">
                    <m:r>
                      <a:rPr lang="en-US" sz="18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US" sz="1800" i="1">
                            <a:solidFill>
                              <a:schemeClr val="bg1"/>
                            </a:solidFill>
                            <a:effectLst/>
                            <a:latin typeface="Cambria Math" panose="02040503050406030204" pitchFamily="18" charset="0"/>
                            <a:ea typeface="Cambria Math" panose="02040503050406030204" pitchFamily="18" charset="0"/>
                            <a:cs typeface="Cambria Math" panose="02040503050406030204" pitchFamily="18" charset="0"/>
                          </a:rPr>
                        </m:ctrlPr>
                      </m:sSupPr>
                      <m:e>
                        <m:r>
                          <a:rPr lang="en-US" sz="1800" i="1">
                            <a:solidFill>
                              <a:schemeClr val="bg1"/>
                            </a:solidFill>
                            <a:effectLst/>
                            <a:latin typeface="Cambria Math" panose="02040503050406030204" pitchFamily="18" charset="0"/>
                            <a:ea typeface="Cambria Math" panose="02040503050406030204" pitchFamily="18" charset="0"/>
                            <a:cs typeface="Cambria Math" panose="02040503050406030204" pitchFamily="18" charset="0"/>
                          </a:rPr>
                          <m:t>𝑤</m:t>
                        </m:r>
                      </m:e>
                      <m:sup>
                        <m:r>
                          <a:rPr lang="en-US" sz="1800" i="1">
                            <a:solidFill>
                              <a:schemeClr val="bg1"/>
                            </a:solidFill>
                            <a:effectLst/>
                            <a:latin typeface="Cambria Math" panose="02040503050406030204" pitchFamily="18" charset="0"/>
                            <a:ea typeface="Cambria Math" panose="02040503050406030204" pitchFamily="18" charset="0"/>
                            <a:cs typeface="Cambria Math" panose="02040503050406030204" pitchFamily="18" charset="0"/>
                          </a:rPr>
                          <m:t>𝑇</m:t>
                        </m:r>
                      </m:sup>
                    </m:sSup>
                    <m:r>
                      <a:rPr lang="en-US" sz="18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𝑥</m:t>
                    </m:r>
                    <m:r>
                      <a:rPr lang="en-US" sz="1800" b="0" i="1" smtClean="0">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=0 </m:t>
                    </m:r>
                    <m:r>
                      <m:rPr>
                        <m:nor/>
                      </m:rPr>
                      <a:rPr lang="en-US" sz="1800" b="1" i="0" smtClean="0">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from</m:t>
                    </m:r>
                    <m:r>
                      <m:rPr>
                        <m:nor/>
                      </m:rPr>
                      <a:rPr lang="en-US" sz="1800" b="1" i="0" smtClean="0">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 </m:t>
                    </m:r>
                    <m:r>
                      <m:rPr>
                        <m:nor/>
                      </m:rPr>
                      <a:rPr lang="en-US" sz="1800" b="1" i="0" smtClean="0">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geometry</m:t>
                    </m:r>
                  </m:oMath>
                </a14:m>
                <a:endParaRPr lang="en-US" b="1" dirty="0"/>
              </a:p>
              <a:p>
                <a:endParaRPr lang="en-US" dirty="0"/>
              </a:p>
            </p:txBody>
          </p:sp>
        </mc:Choice>
        <mc:Fallback xmlns="">
          <p:sp>
            <p:nvSpPr>
              <p:cNvPr id="2" name="TextBox 1">
                <a:extLst>
                  <a:ext uri="{FF2B5EF4-FFF2-40B4-BE49-F238E27FC236}">
                    <a16:creationId xmlns:a16="http://schemas.microsoft.com/office/drawing/2014/main" id="{550B6235-4C0E-266B-EBC5-86C9FDEB5E9E}"/>
                  </a:ext>
                </a:extLst>
              </p:cNvPr>
              <p:cNvSpPr txBox="1">
                <a:spLocks noRot="1" noChangeAspect="1" noMove="1" noResize="1" noEditPoints="1" noAdjustHandles="1" noChangeArrowheads="1" noChangeShapeType="1" noTextEdit="1"/>
              </p:cNvSpPr>
              <p:nvPr/>
            </p:nvSpPr>
            <p:spPr>
              <a:xfrm>
                <a:off x="566569" y="367155"/>
                <a:ext cx="7591657" cy="646331"/>
              </a:xfrm>
              <a:prstGeom prst="rect">
                <a:avLst/>
              </a:prstGeom>
              <a:blipFill>
                <a:blip r:embed="rId3"/>
                <a:stretch>
                  <a:fillRect t="-4717"/>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E2A00C98-EC7E-54CE-0983-D6F8F42CDD51}"/>
              </a:ext>
            </a:extLst>
          </p:cNvPr>
          <p:cNvPicPr>
            <a:picLocks noChangeAspect="1"/>
          </p:cNvPicPr>
          <p:nvPr/>
        </p:nvPicPr>
        <p:blipFill>
          <a:blip r:embed="rId4"/>
          <a:stretch>
            <a:fillRect/>
          </a:stretch>
        </p:blipFill>
        <p:spPr>
          <a:xfrm flipV="1">
            <a:off x="9608787" y="2881334"/>
            <a:ext cx="251493" cy="209572"/>
          </a:xfrm>
          <a:prstGeom prst="rect">
            <a:avLst/>
          </a:prstGeom>
        </p:spPr>
      </p:pic>
      <p:pic>
        <p:nvPicPr>
          <p:cNvPr id="57" name="Picture 56">
            <a:extLst>
              <a:ext uri="{FF2B5EF4-FFF2-40B4-BE49-F238E27FC236}">
                <a16:creationId xmlns:a16="http://schemas.microsoft.com/office/drawing/2014/main" id="{D231AD99-6807-D7AE-F393-E54B93C5105F}"/>
              </a:ext>
            </a:extLst>
          </p:cNvPr>
          <p:cNvPicPr>
            <a:picLocks noChangeAspect="1"/>
          </p:cNvPicPr>
          <p:nvPr/>
        </p:nvPicPr>
        <p:blipFill>
          <a:blip r:embed="rId4"/>
          <a:stretch>
            <a:fillRect/>
          </a:stretch>
        </p:blipFill>
        <p:spPr>
          <a:xfrm flipV="1">
            <a:off x="10253807" y="2776548"/>
            <a:ext cx="251493" cy="209572"/>
          </a:xfrm>
          <a:prstGeom prst="rect">
            <a:avLst/>
          </a:prstGeom>
        </p:spPr>
      </p:pic>
      <p:sp>
        <p:nvSpPr>
          <p:cNvPr id="13" name="TextBox 12">
            <a:extLst>
              <a:ext uri="{FF2B5EF4-FFF2-40B4-BE49-F238E27FC236}">
                <a16:creationId xmlns:a16="http://schemas.microsoft.com/office/drawing/2014/main" id="{5E5E0B6E-278B-A24C-3437-0585B593CC06}"/>
              </a:ext>
            </a:extLst>
          </p:cNvPr>
          <p:cNvSpPr txBox="1"/>
          <p:nvPr/>
        </p:nvSpPr>
        <p:spPr>
          <a:xfrm>
            <a:off x="1860391" y="931415"/>
            <a:ext cx="11175121" cy="369332"/>
          </a:xfrm>
          <a:prstGeom prst="rect">
            <a:avLst/>
          </a:prstGeom>
          <a:noFill/>
        </p:spPr>
        <p:txBody>
          <a:bodyPr wrap="square">
            <a:spAutoFit/>
          </a:bodyPr>
          <a:lstStyle/>
          <a:p>
            <a:r>
              <a:rPr lang="en-US" dirty="0"/>
              <a:t>defines a line in a two-dimension space vs a hyper-plane in a three-dimension space   </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3967823-2660-1C49-9F1F-479E6730F171}"/>
                  </a:ext>
                </a:extLst>
              </p:cNvPr>
              <p:cNvSpPr txBox="1"/>
              <p:nvPr/>
            </p:nvSpPr>
            <p:spPr>
              <a:xfrm>
                <a:off x="1405394" y="1900049"/>
                <a:ext cx="280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m:t>
                          </m:r>
                        </m:sub>
                      </m:sSub>
                      <m:sSub>
                        <m:sSubPr>
                          <m:ctrlPr>
                            <a:rPr lang="en-US"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0">
                              <a:latin typeface="Cambria Math" panose="02040503050406030204" pitchFamily="18" charset="0"/>
                            </a:rPr>
                            <m:t>2</m:t>
                          </m:r>
                        </m:sub>
                      </m:sSub>
                      <m:r>
                        <a:rPr lang="en-US" i="0">
                          <a:latin typeface="Cambria Math" panose="02040503050406030204" pitchFamily="18" charset="0"/>
                        </a:rPr>
                        <m:t>=0</m:t>
                      </m:r>
                    </m:oMath>
                  </m:oMathPara>
                </a14:m>
                <a:endParaRPr lang="en-US" dirty="0"/>
              </a:p>
            </p:txBody>
          </p:sp>
        </mc:Choice>
        <mc:Fallback xmlns="">
          <p:sp>
            <p:nvSpPr>
              <p:cNvPr id="30" name="TextBox 29">
                <a:extLst>
                  <a:ext uri="{FF2B5EF4-FFF2-40B4-BE49-F238E27FC236}">
                    <a16:creationId xmlns:a16="http://schemas.microsoft.com/office/drawing/2014/main" id="{C3967823-2660-1C49-9F1F-479E6730F171}"/>
                  </a:ext>
                </a:extLst>
              </p:cNvPr>
              <p:cNvSpPr txBox="1">
                <a:spLocks noRot="1" noChangeAspect="1" noMove="1" noResize="1" noEditPoints="1" noAdjustHandles="1" noChangeArrowheads="1" noChangeShapeType="1" noTextEdit="1"/>
              </p:cNvSpPr>
              <p:nvPr/>
            </p:nvSpPr>
            <p:spPr>
              <a:xfrm>
                <a:off x="1405394" y="1900049"/>
                <a:ext cx="280987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9E82A88-F9DD-E637-46E0-D6CBBB15E1E8}"/>
                  </a:ext>
                </a:extLst>
              </p:cNvPr>
              <p:cNvSpPr txBox="1"/>
              <p:nvPr/>
            </p:nvSpPr>
            <p:spPr>
              <a:xfrm>
                <a:off x="816832" y="925859"/>
                <a:ext cx="11771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r>
                        <a:rPr lang="en-US" i="1">
                          <a:latin typeface="Cambria Math" panose="02040503050406030204" pitchFamily="18" charset="0"/>
                        </a:rPr>
                        <m:t>𝑋</m:t>
                      </m:r>
                      <m:r>
                        <a:rPr lang="en-US" i="0">
                          <a:latin typeface="Cambria Math" panose="02040503050406030204" pitchFamily="18" charset="0"/>
                        </a:rPr>
                        <m:t>=0</m:t>
                      </m:r>
                    </m:oMath>
                  </m:oMathPara>
                </a14:m>
                <a:endParaRPr lang="en-US" dirty="0"/>
              </a:p>
            </p:txBody>
          </p:sp>
        </mc:Choice>
        <mc:Fallback xmlns="">
          <p:sp>
            <p:nvSpPr>
              <p:cNvPr id="34" name="TextBox 33">
                <a:extLst>
                  <a:ext uri="{FF2B5EF4-FFF2-40B4-BE49-F238E27FC236}">
                    <a16:creationId xmlns:a16="http://schemas.microsoft.com/office/drawing/2014/main" id="{79E82A88-F9DD-E637-46E0-D6CBBB15E1E8}"/>
                  </a:ext>
                </a:extLst>
              </p:cNvPr>
              <p:cNvSpPr txBox="1">
                <a:spLocks noRot="1" noChangeAspect="1" noMove="1" noResize="1" noEditPoints="1" noAdjustHandles="1" noChangeArrowheads="1" noChangeShapeType="1" noTextEdit="1"/>
              </p:cNvSpPr>
              <p:nvPr/>
            </p:nvSpPr>
            <p:spPr>
              <a:xfrm>
                <a:off x="816832" y="925859"/>
                <a:ext cx="1177123" cy="369332"/>
              </a:xfrm>
              <a:prstGeom prst="rect">
                <a:avLst/>
              </a:prstGeom>
              <a:blipFill>
                <a:blip r:embed="rId6"/>
                <a:stretch>
                  <a:fillRect/>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F04EAAC2-7579-8179-7485-05CEEE7E1DF4}"/>
              </a:ext>
            </a:extLst>
          </p:cNvPr>
          <p:cNvCxnSpPr>
            <a:cxnSpLocks/>
          </p:cNvCxnSpPr>
          <p:nvPr/>
        </p:nvCxnSpPr>
        <p:spPr>
          <a:xfrm>
            <a:off x="5761413" y="1705598"/>
            <a:ext cx="20262" cy="467832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F8F8592-2F30-90ED-1EC4-F1C7A1BFFDE1}"/>
                  </a:ext>
                </a:extLst>
              </p:cNvPr>
              <p:cNvSpPr txBox="1"/>
              <p:nvPr/>
            </p:nvSpPr>
            <p:spPr>
              <a:xfrm>
                <a:off x="6265100" y="1906100"/>
                <a:ext cx="42038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m:t>
                          </m:r>
                        </m:sub>
                      </m:sSub>
                      <m:sSub>
                        <m:sSubPr>
                          <m:ctrlPr>
                            <a:rPr lang="en-US"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0">
                              <a:latin typeface="Cambria Math" panose="02040503050406030204" pitchFamily="18" charset="0"/>
                            </a:rPr>
                            <m:t>2</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b="0" i="0" smtClean="0">
                              <a:latin typeface="Cambria Math" panose="02040503050406030204" pitchFamily="18" charset="0"/>
                            </a:rPr>
                            <m:t>3</m:t>
                          </m:r>
                        </m:sub>
                      </m:sSub>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𝑥</m:t>
                          </m:r>
                        </m:e>
                        <m:sub>
                          <m:r>
                            <a:rPr lang="en-US" b="0" i="0" smtClean="0">
                              <a:solidFill>
                                <a:srgbClr val="836967"/>
                              </a:solidFill>
                              <a:latin typeface="Cambria Math" panose="02040503050406030204" pitchFamily="18" charset="0"/>
                            </a:rPr>
                            <m:t>3</m:t>
                          </m:r>
                        </m:sub>
                      </m:sSub>
                      <m:r>
                        <a:rPr lang="en-US" i="0">
                          <a:latin typeface="Cambria Math" panose="02040503050406030204" pitchFamily="18" charset="0"/>
                        </a:rPr>
                        <m:t>=0</m:t>
                      </m:r>
                    </m:oMath>
                  </m:oMathPara>
                </a14:m>
                <a:endParaRPr lang="en-US" dirty="0"/>
              </a:p>
            </p:txBody>
          </p:sp>
        </mc:Choice>
        <mc:Fallback xmlns="">
          <p:sp>
            <p:nvSpPr>
              <p:cNvPr id="38" name="TextBox 37">
                <a:extLst>
                  <a:ext uri="{FF2B5EF4-FFF2-40B4-BE49-F238E27FC236}">
                    <a16:creationId xmlns:a16="http://schemas.microsoft.com/office/drawing/2014/main" id="{3F8F8592-2F30-90ED-1EC4-F1C7A1BFFDE1}"/>
                  </a:ext>
                </a:extLst>
              </p:cNvPr>
              <p:cNvSpPr txBox="1">
                <a:spLocks noRot="1" noChangeAspect="1" noMove="1" noResize="1" noEditPoints="1" noAdjustHandles="1" noChangeArrowheads="1" noChangeShapeType="1" noTextEdit="1"/>
              </p:cNvSpPr>
              <p:nvPr/>
            </p:nvSpPr>
            <p:spPr>
              <a:xfrm>
                <a:off x="6265100" y="1906100"/>
                <a:ext cx="4203882" cy="369332"/>
              </a:xfrm>
              <a:prstGeom prst="rect">
                <a:avLst/>
              </a:prstGeom>
              <a:blipFill>
                <a:blip r:embed="rId7"/>
                <a:stretch>
                  <a:fillRect/>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DDF1A46D-BEF9-2A92-68D7-AB464AE3C74F}"/>
              </a:ext>
            </a:extLst>
          </p:cNvPr>
          <p:cNvPicPr>
            <a:picLocks noChangeAspect="1"/>
          </p:cNvPicPr>
          <p:nvPr/>
        </p:nvPicPr>
        <p:blipFill>
          <a:blip r:embed="rId8"/>
          <a:stretch>
            <a:fillRect/>
          </a:stretch>
        </p:blipFill>
        <p:spPr>
          <a:xfrm>
            <a:off x="10319561" y="4115310"/>
            <a:ext cx="185739" cy="190501"/>
          </a:xfrm>
          <a:prstGeom prst="rect">
            <a:avLst/>
          </a:prstGeom>
        </p:spPr>
      </p:pic>
      <p:grpSp>
        <p:nvGrpSpPr>
          <p:cNvPr id="2075" name="Group 2074">
            <a:extLst>
              <a:ext uri="{FF2B5EF4-FFF2-40B4-BE49-F238E27FC236}">
                <a16:creationId xmlns:a16="http://schemas.microsoft.com/office/drawing/2014/main" id="{EBEA4967-DF75-2DD8-3F1F-115355EACEF8}"/>
              </a:ext>
            </a:extLst>
          </p:cNvPr>
          <p:cNvGrpSpPr/>
          <p:nvPr/>
        </p:nvGrpSpPr>
        <p:grpSpPr>
          <a:xfrm>
            <a:off x="566569" y="3034532"/>
            <a:ext cx="4318823" cy="3840603"/>
            <a:chOff x="566569" y="3034532"/>
            <a:chExt cx="4318823" cy="3840603"/>
          </a:xfrm>
        </p:grpSpPr>
        <p:grpSp>
          <p:nvGrpSpPr>
            <p:cNvPr id="23" name="Group 22">
              <a:extLst>
                <a:ext uri="{FF2B5EF4-FFF2-40B4-BE49-F238E27FC236}">
                  <a16:creationId xmlns:a16="http://schemas.microsoft.com/office/drawing/2014/main" id="{2FD9A9AE-21DA-8BD6-7BA0-B7845E038FFD}"/>
                </a:ext>
              </a:extLst>
            </p:cNvPr>
            <p:cNvGrpSpPr/>
            <p:nvPr/>
          </p:nvGrpSpPr>
          <p:grpSpPr>
            <a:xfrm>
              <a:off x="566569" y="3034532"/>
              <a:ext cx="4318823" cy="3840603"/>
              <a:chOff x="801564" y="2160613"/>
              <a:chExt cx="4348285" cy="4017477"/>
            </a:xfrm>
          </p:grpSpPr>
          <p:grpSp>
            <p:nvGrpSpPr>
              <p:cNvPr id="22" name="Group 21">
                <a:extLst>
                  <a:ext uri="{FF2B5EF4-FFF2-40B4-BE49-F238E27FC236}">
                    <a16:creationId xmlns:a16="http://schemas.microsoft.com/office/drawing/2014/main" id="{4C69DDEE-5970-169E-0F32-AEB31442DBEF}"/>
                  </a:ext>
                </a:extLst>
              </p:cNvPr>
              <p:cNvGrpSpPr/>
              <p:nvPr/>
            </p:nvGrpSpPr>
            <p:grpSpPr>
              <a:xfrm>
                <a:off x="801564" y="2160613"/>
                <a:ext cx="4348285" cy="4017477"/>
                <a:chOff x="801564" y="2160613"/>
                <a:chExt cx="4348285" cy="4017477"/>
              </a:xfrm>
            </p:grpSpPr>
            <p:grpSp>
              <p:nvGrpSpPr>
                <p:cNvPr id="21" name="Group 20">
                  <a:extLst>
                    <a:ext uri="{FF2B5EF4-FFF2-40B4-BE49-F238E27FC236}">
                      <a16:creationId xmlns:a16="http://schemas.microsoft.com/office/drawing/2014/main" id="{311FD692-DD21-060A-553D-58D71B0C97DF}"/>
                    </a:ext>
                  </a:extLst>
                </p:cNvPr>
                <p:cNvGrpSpPr/>
                <p:nvPr/>
              </p:nvGrpSpPr>
              <p:grpSpPr>
                <a:xfrm>
                  <a:off x="801564" y="2160613"/>
                  <a:ext cx="4348285" cy="4017477"/>
                  <a:chOff x="801564" y="2160613"/>
                  <a:chExt cx="4348285" cy="4017477"/>
                </a:xfrm>
              </p:grpSpPr>
              <p:pic>
                <p:nvPicPr>
                  <p:cNvPr id="5" name="Picture 4">
                    <a:extLst>
                      <a:ext uri="{FF2B5EF4-FFF2-40B4-BE49-F238E27FC236}">
                        <a16:creationId xmlns:a16="http://schemas.microsoft.com/office/drawing/2014/main" id="{7AB90402-2337-87EA-28C3-EBB7F48D68D6}"/>
                      </a:ext>
                    </a:extLst>
                  </p:cNvPr>
                  <p:cNvPicPr>
                    <a:picLocks noChangeAspect="1"/>
                  </p:cNvPicPr>
                  <p:nvPr/>
                </p:nvPicPr>
                <p:blipFill>
                  <a:blip r:embed="rId9"/>
                  <a:stretch>
                    <a:fillRect/>
                  </a:stretch>
                </p:blipFill>
                <p:spPr>
                  <a:xfrm>
                    <a:off x="1234847" y="2381327"/>
                    <a:ext cx="3915002" cy="3796763"/>
                  </a:xfrm>
                  <a:prstGeom prst="rect">
                    <a:avLst/>
                  </a:prstGeom>
                </p:spPr>
              </p:pic>
              <p:pic>
                <p:nvPicPr>
                  <p:cNvPr id="18" name="Picture 17">
                    <a:extLst>
                      <a:ext uri="{FF2B5EF4-FFF2-40B4-BE49-F238E27FC236}">
                        <a16:creationId xmlns:a16="http://schemas.microsoft.com/office/drawing/2014/main" id="{FF12124C-67F4-F8E0-57ED-BFAD10A845F5}"/>
                      </a:ext>
                    </a:extLst>
                  </p:cNvPr>
                  <p:cNvPicPr>
                    <a:picLocks noChangeAspect="1"/>
                  </p:cNvPicPr>
                  <p:nvPr/>
                </p:nvPicPr>
                <p:blipFill>
                  <a:blip r:embed="rId10"/>
                  <a:stretch>
                    <a:fillRect/>
                  </a:stretch>
                </p:blipFill>
                <p:spPr>
                  <a:xfrm flipV="1">
                    <a:off x="801564" y="2160613"/>
                    <a:ext cx="1522535" cy="597281"/>
                  </a:xfrm>
                  <a:prstGeom prst="rect">
                    <a:avLst/>
                  </a:prstGeom>
                </p:spPr>
              </p:pic>
            </p:grpSp>
            <p:pic>
              <p:nvPicPr>
                <p:cNvPr id="19" name="Picture 18">
                  <a:extLst>
                    <a:ext uri="{FF2B5EF4-FFF2-40B4-BE49-F238E27FC236}">
                      <a16:creationId xmlns:a16="http://schemas.microsoft.com/office/drawing/2014/main" id="{5C0E224B-CA5E-7943-5099-959ACA16A0E8}"/>
                    </a:ext>
                  </a:extLst>
                </p:cNvPr>
                <p:cNvPicPr>
                  <a:picLocks noChangeAspect="1"/>
                </p:cNvPicPr>
                <p:nvPr/>
              </p:nvPicPr>
              <p:blipFill>
                <a:blip r:embed="rId10"/>
                <a:stretch>
                  <a:fillRect/>
                </a:stretch>
              </p:blipFill>
              <p:spPr>
                <a:xfrm flipV="1">
                  <a:off x="975352" y="4897871"/>
                  <a:ext cx="339207" cy="597281"/>
                </a:xfrm>
                <a:prstGeom prst="rect">
                  <a:avLst/>
                </a:prstGeom>
              </p:spPr>
            </p:pic>
          </p:grpSp>
          <p:pic>
            <p:nvPicPr>
              <p:cNvPr id="20" name="Picture 19">
                <a:extLst>
                  <a:ext uri="{FF2B5EF4-FFF2-40B4-BE49-F238E27FC236}">
                    <a16:creationId xmlns:a16="http://schemas.microsoft.com/office/drawing/2014/main" id="{B863DD71-7DA2-6BB5-0698-EF6A97D35BEE}"/>
                  </a:ext>
                </a:extLst>
              </p:cNvPr>
              <p:cNvPicPr>
                <a:picLocks noChangeAspect="1"/>
              </p:cNvPicPr>
              <p:nvPr/>
            </p:nvPicPr>
            <p:blipFill>
              <a:blip r:embed="rId10"/>
              <a:stretch>
                <a:fillRect/>
              </a:stretch>
            </p:blipFill>
            <p:spPr>
              <a:xfrm flipV="1">
                <a:off x="2448628" y="5446098"/>
                <a:ext cx="608897" cy="171319"/>
              </a:xfrm>
              <a:prstGeom prst="rect">
                <a:avLst/>
              </a:prstGeom>
            </p:spPr>
          </p:pic>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264AA75-6C09-CD84-3D88-0394189C19CC}"/>
                    </a:ext>
                  </a:extLst>
                </p:cNvPr>
                <p:cNvSpPr txBox="1"/>
                <p:nvPr/>
              </p:nvSpPr>
              <p:spPr>
                <a:xfrm>
                  <a:off x="2473869" y="4790761"/>
                  <a:ext cx="3333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𝑤</m:t>
                            </m:r>
                          </m:e>
                        </m:acc>
                      </m:oMath>
                    </m:oMathPara>
                  </a14:m>
                  <a:endParaRPr lang="en-US" dirty="0"/>
                </a:p>
              </p:txBody>
            </p:sp>
          </mc:Choice>
          <mc:Fallback xmlns="">
            <p:sp>
              <p:nvSpPr>
                <p:cNvPr id="28" name="TextBox 27">
                  <a:extLst>
                    <a:ext uri="{FF2B5EF4-FFF2-40B4-BE49-F238E27FC236}">
                      <a16:creationId xmlns:a16="http://schemas.microsoft.com/office/drawing/2014/main" id="{1264AA75-6C09-CD84-3D88-0394189C19CC}"/>
                    </a:ext>
                  </a:extLst>
                </p:cNvPr>
                <p:cNvSpPr txBox="1">
                  <a:spLocks noRot="1" noChangeAspect="1" noMove="1" noResize="1" noEditPoints="1" noAdjustHandles="1" noChangeArrowheads="1" noChangeShapeType="1" noTextEdit="1"/>
                </p:cNvSpPr>
                <p:nvPr/>
              </p:nvSpPr>
              <p:spPr>
                <a:xfrm>
                  <a:off x="2473869" y="4790761"/>
                  <a:ext cx="333375" cy="369332"/>
                </a:xfrm>
                <a:prstGeom prst="rect">
                  <a:avLst/>
                </a:prstGeom>
                <a:blipFill>
                  <a:blip r:embed="rId11"/>
                  <a:stretch>
                    <a:fillRect/>
                  </a:stretch>
                </a:blipFill>
              </p:spPr>
              <p:txBody>
                <a:bodyPr/>
                <a:lstStyle/>
                <a:p>
                  <a:r>
                    <a:rPr lang="en-US">
                      <a:noFill/>
                    </a:rPr>
                    <a:t> </a:t>
                  </a:r>
                </a:p>
              </p:txBody>
            </p:sp>
          </mc:Fallback>
        </mc:AlternateContent>
      </p:grpSp>
      <p:cxnSp>
        <p:nvCxnSpPr>
          <p:cNvPr id="2065" name="Straight Connector 2064">
            <a:extLst>
              <a:ext uri="{FF2B5EF4-FFF2-40B4-BE49-F238E27FC236}">
                <a16:creationId xmlns:a16="http://schemas.microsoft.com/office/drawing/2014/main" id="{AE6E5F52-D39F-0D10-D587-E8EE3070B3F3}"/>
              </a:ext>
            </a:extLst>
          </p:cNvPr>
          <p:cNvCxnSpPr>
            <a:cxnSpLocks/>
          </p:cNvCxnSpPr>
          <p:nvPr/>
        </p:nvCxnSpPr>
        <p:spPr>
          <a:xfrm flipV="1">
            <a:off x="789932" y="1708116"/>
            <a:ext cx="10796054" cy="2546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0" name="TextBox 2069">
                <a:extLst>
                  <a:ext uri="{FF2B5EF4-FFF2-40B4-BE49-F238E27FC236}">
                    <a16:creationId xmlns:a16="http://schemas.microsoft.com/office/drawing/2014/main" id="{842C4F43-F756-85D0-2363-68A108E15FE6}"/>
                  </a:ext>
                </a:extLst>
              </p:cNvPr>
              <p:cNvSpPr txBox="1"/>
              <p:nvPr/>
            </p:nvSpPr>
            <p:spPr>
              <a:xfrm>
                <a:off x="9537454" y="4473692"/>
                <a:ext cx="3333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𝑤</m:t>
                          </m:r>
                        </m:e>
                      </m:acc>
                    </m:oMath>
                  </m:oMathPara>
                </a14:m>
                <a:endParaRPr lang="en-US" dirty="0"/>
              </a:p>
            </p:txBody>
          </p:sp>
        </mc:Choice>
        <mc:Fallback xmlns="">
          <p:sp>
            <p:nvSpPr>
              <p:cNvPr id="2070" name="TextBox 2069">
                <a:extLst>
                  <a:ext uri="{FF2B5EF4-FFF2-40B4-BE49-F238E27FC236}">
                    <a16:creationId xmlns:a16="http://schemas.microsoft.com/office/drawing/2014/main" id="{842C4F43-F756-85D0-2363-68A108E15FE6}"/>
                  </a:ext>
                </a:extLst>
              </p:cNvPr>
              <p:cNvSpPr txBox="1">
                <a:spLocks noRot="1" noChangeAspect="1" noMove="1" noResize="1" noEditPoints="1" noAdjustHandles="1" noChangeArrowheads="1" noChangeShapeType="1" noTextEdit="1"/>
              </p:cNvSpPr>
              <p:nvPr/>
            </p:nvSpPr>
            <p:spPr>
              <a:xfrm>
                <a:off x="9537454" y="4473692"/>
                <a:ext cx="333375" cy="369332"/>
              </a:xfrm>
              <a:prstGeom prst="rect">
                <a:avLst/>
              </a:prstGeom>
              <a:blipFill>
                <a:blip r:embed="rId12"/>
                <a:stretch>
                  <a:fillRect/>
                </a:stretch>
              </a:blipFill>
            </p:spPr>
            <p:txBody>
              <a:bodyPr/>
              <a:lstStyle/>
              <a:p>
                <a:r>
                  <a:rPr lang="en-US">
                    <a:noFill/>
                  </a:rPr>
                  <a:t> </a:t>
                </a:r>
              </a:p>
            </p:txBody>
          </p:sp>
        </mc:Fallback>
      </mc:AlternateContent>
      <p:sp>
        <p:nvSpPr>
          <p:cNvPr id="2072" name="TextBox 2071">
            <a:extLst>
              <a:ext uri="{FF2B5EF4-FFF2-40B4-BE49-F238E27FC236}">
                <a16:creationId xmlns:a16="http://schemas.microsoft.com/office/drawing/2014/main" id="{B455F8B3-64E6-DE7E-6A2F-00A9D55178E6}"/>
              </a:ext>
            </a:extLst>
          </p:cNvPr>
          <p:cNvSpPr txBox="1"/>
          <p:nvPr/>
        </p:nvSpPr>
        <p:spPr>
          <a:xfrm>
            <a:off x="6187959" y="2343954"/>
            <a:ext cx="4203882" cy="369332"/>
          </a:xfrm>
          <a:prstGeom prst="rect">
            <a:avLst/>
          </a:prstGeom>
          <a:noFill/>
        </p:spPr>
        <p:txBody>
          <a:bodyPr wrap="square">
            <a:spAutoFit/>
          </a:bodyPr>
          <a:lstStyle/>
          <a:p>
            <a:r>
              <a:rPr lang="en-US" dirty="0"/>
              <a:t>The unit vector normal to this plane is  </a:t>
            </a:r>
          </a:p>
        </p:txBody>
      </p:sp>
      <p:sp>
        <p:nvSpPr>
          <p:cNvPr id="2073" name="TextBox 2072">
            <a:extLst>
              <a:ext uri="{FF2B5EF4-FFF2-40B4-BE49-F238E27FC236}">
                <a16:creationId xmlns:a16="http://schemas.microsoft.com/office/drawing/2014/main" id="{6F1A596A-9CAD-A748-828D-5303B74BC9F2}"/>
              </a:ext>
            </a:extLst>
          </p:cNvPr>
          <p:cNvSpPr txBox="1"/>
          <p:nvPr/>
        </p:nvSpPr>
        <p:spPr>
          <a:xfrm>
            <a:off x="789932" y="2312493"/>
            <a:ext cx="3579004" cy="369332"/>
          </a:xfrm>
          <a:prstGeom prst="rect">
            <a:avLst/>
          </a:prstGeom>
          <a:noFill/>
        </p:spPr>
        <p:txBody>
          <a:bodyPr wrap="square">
            <a:spAutoFit/>
          </a:bodyPr>
          <a:lstStyle/>
          <a:p>
            <a:r>
              <a:rPr lang="en-US" dirty="0"/>
              <a:t>The unit vector normal to this line is  </a:t>
            </a:r>
          </a:p>
        </p:txBody>
      </p:sp>
      <p:sp>
        <p:nvSpPr>
          <p:cNvPr id="2076" name="TextBox 2075">
            <a:extLst>
              <a:ext uri="{FF2B5EF4-FFF2-40B4-BE49-F238E27FC236}">
                <a16:creationId xmlns:a16="http://schemas.microsoft.com/office/drawing/2014/main" id="{883103A4-F338-85C4-19F7-2638D7DA979B}"/>
              </a:ext>
            </a:extLst>
          </p:cNvPr>
          <p:cNvSpPr txBox="1"/>
          <p:nvPr/>
        </p:nvSpPr>
        <p:spPr>
          <a:xfrm>
            <a:off x="791256" y="1287541"/>
            <a:ext cx="11175121" cy="369332"/>
          </a:xfrm>
          <a:prstGeom prst="rect">
            <a:avLst/>
          </a:prstGeom>
          <a:noFill/>
        </p:spPr>
        <p:txBody>
          <a:bodyPr wrap="square">
            <a:spAutoFit/>
          </a:bodyPr>
          <a:lstStyle/>
          <a:p>
            <a:r>
              <a:rPr lang="en-US" dirty="0"/>
              <a:t>The unit vector normal to the line/plane has the same direction as the </a:t>
            </a:r>
            <a:r>
              <a:rPr lang="en-US" altLang="zh-CN" dirty="0"/>
              <a:t>sum of</a:t>
            </a:r>
            <a:r>
              <a:rPr lang="en-US" dirty="0"/>
              <a:t> vectors based on individual vectors.  </a:t>
            </a:r>
          </a:p>
        </p:txBody>
      </p:sp>
      <mc:AlternateContent xmlns:mc="http://schemas.openxmlformats.org/markup-compatibility/2006" xmlns:a14="http://schemas.microsoft.com/office/drawing/2010/main">
        <mc:Choice Requires="a14">
          <p:sp>
            <p:nvSpPr>
              <p:cNvPr id="2079" name="TextBox 2078">
                <a:extLst>
                  <a:ext uri="{FF2B5EF4-FFF2-40B4-BE49-F238E27FC236}">
                    <a16:creationId xmlns:a16="http://schemas.microsoft.com/office/drawing/2014/main" id="{61EC095A-2646-6550-C350-24AC18A6AE8C}"/>
                  </a:ext>
                </a:extLst>
              </p:cNvPr>
              <p:cNvSpPr txBox="1"/>
              <p:nvPr/>
            </p:nvSpPr>
            <p:spPr>
              <a:xfrm>
                <a:off x="4060075" y="2250070"/>
                <a:ext cx="1764672" cy="630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&lt;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m:t>
                              </m:r>
                            </m:sub>
                          </m:sSub>
                          <m:r>
                            <a:rPr lang="en-US" i="0">
                              <a:latin typeface="Cambria Math" panose="02040503050406030204" pitchFamily="18" charset="0"/>
                            </a:rPr>
                            <m:t>&gt;</m:t>
                          </m:r>
                        </m:num>
                        <m:den>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𝑤</m:t>
                              </m:r>
                            </m:e>
                          </m:d>
                        </m:den>
                      </m:f>
                    </m:oMath>
                  </m:oMathPara>
                </a14:m>
                <a:endParaRPr lang="en-US" dirty="0"/>
              </a:p>
            </p:txBody>
          </p:sp>
        </mc:Choice>
        <mc:Fallback xmlns="">
          <p:sp>
            <p:nvSpPr>
              <p:cNvPr id="2079" name="TextBox 2078">
                <a:extLst>
                  <a:ext uri="{FF2B5EF4-FFF2-40B4-BE49-F238E27FC236}">
                    <a16:creationId xmlns:a16="http://schemas.microsoft.com/office/drawing/2014/main" id="{61EC095A-2646-6550-C350-24AC18A6AE8C}"/>
                  </a:ext>
                </a:extLst>
              </p:cNvPr>
              <p:cNvSpPr txBox="1">
                <a:spLocks noRot="1" noChangeAspect="1" noMove="1" noResize="1" noEditPoints="1" noAdjustHandles="1" noChangeArrowheads="1" noChangeShapeType="1" noTextEdit="1"/>
              </p:cNvSpPr>
              <p:nvPr/>
            </p:nvSpPr>
            <p:spPr>
              <a:xfrm>
                <a:off x="4060075" y="2250070"/>
                <a:ext cx="1764672" cy="63017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0" name="TextBox 2079">
                <a:extLst>
                  <a:ext uri="{FF2B5EF4-FFF2-40B4-BE49-F238E27FC236}">
                    <a16:creationId xmlns:a16="http://schemas.microsoft.com/office/drawing/2014/main" id="{7E146DB6-D75B-9260-EC05-31B65B51656B}"/>
                  </a:ext>
                </a:extLst>
              </p:cNvPr>
              <p:cNvSpPr txBox="1"/>
              <p:nvPr/>
            </p:nvSpPr>
            <p:spPr>
              <a:xfrm>
                <a:off x="9862802" y="2312410"/>
                <a:ext cx="2070264" cy="630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&lt;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m:t>
                              </m:r>
                            </m:sub>
                          </m:sSub>
                          <m:r>
                            <a:rPr lang="en-US" b="0" i="1"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b="0" i="0" smtClean="0">
                                  <a:latin typeface="Cambria Math" panose="02040503050406030204" pitchFamily="18" charset="0"/>
                                </a:rPr>
                                <m:t>3</m:t>
                              </m:r>
                            </m:sub>
                          </m:sSub>
                          <m:r>
                            <a:rPr lang="en-US" i="0">
                              <a:latin typeface="Cambria Math" panose="02040503050406030204" pitchFamily="18" charset="0"/>
                            </a:rPr>
                            <m:t>&gt;</m:t>
                          </m:r>
                        </m:num>
                        <m:den>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𝑤</m:t>
                              </m:r>
                            </m:e>
                          </m:d>
                        </m:den>
                      </m:f>
                    </m:oMath>
                  </m:oMathPara>
                </a14:m>
                <a:endParaRPr lang="en-US" dirty="0"/>
              </a:p>
            </p:txBody>
          </p:sp>
        </mc:Choice>
        <mc:Fallback xmlns="">
          <p:sp>
            <p:nvSpPr>
              <p:cNvPr id="2080" name="TextBox 2079">
                <a:extLst>
                  <a:ext uri="{FF2B5EF4-FFF2-40B4-BE49-F238E27FC236}">
                    <a16:creationId xmlns:a16="http://schemas.microsoft.com/office/drawing/2014/main" id="{7E146DB6-D75B-9260-EC05-31B65B51656B}"/>
                  </a:ext>
                </a:extLst>
              </p:cNvPr>
              <p:cNvSpPr txBox="1">
                <a:spLocks noRot="1" noChangeAspect="1" noMove="1" noResize="1" noEditPoints="1" noAdjustHandles="1" noChangeArrowheads="1" noChangeShapeType="1" noTextEdit="1"/>
              </p:cNvSpPr>
              <p:nvPr/>
            </p:nvSpPr>
            <p:spPr>
              <a:xfrm>
                <a:off x="9862802" y="2312410"/>
                <a:ext cx="2070264" cy="630173"/>
              </a:xfrm>
              <a:prstGeom prst="rect">
                <a:avLst/>
              </a:prstGeom>
              <a:blipFill>
                <a:blip r:embed="rId14"/>
                <a:stretch>
                  <a:fillRect/>
                </a:stretch>
              </a:blipFill>
            </p:spPr>
            <p:txBody>
              <a:bodyPr/>
              <a:lstStyle/>
              <a:p>
                <a:r>
                  <a:rPr lang="en-US">
                    <a:noFill/>
                  </a:rPr>
                  <a:t> </a:t>
                </a:r>
              </a:p>
            </p:txBody>
          </p:sp>
        </mc:Fallback>
      </mc:AlternateContent>
      <p:grpSp>
        <p:nvGrpSpPr>
          <p:cNvPr id="2083" name="Group 2082">
            <a:extLst>
              <a:ext uri="{FF2B5EF4-FFF2-40B4-BE49-F238E27FC236}">
                <a16:creationId xmlns:a16="http://schemas.microsoft.com/office/drawing/2014/main" id="{A9DE65C9-E742-BECA-FCC8-75B3F5662B42}"/>
              </a:ext>
            </a:extLst>
          </p:cNvPr>
          <p:cNvGrpSpPr/>
          <p:nvPr/>
        </p:nvGrpSpPr>
        <p:grpSpPr>
          <a:xfrm>
            <a:off x="6639421" y="3289910"/>
            <a:ext cx="4457660" cy="3049849"/>
            <a:chOff x="6639421" y="3289910"/>
            <a:chExt cx="4457660" cy="3049849"/>
          </a:xfrm>
        </p:grpSpPr>
        <p:grpSp>
          <p:nvGrpSpPr>
            <p:cNvPr id="2061" name="Group 2060">
              <a:extLst>
                <a:ext uri="{FF2B5EF4-FFF2-40B4-BE49-F238E27FC236}">
                  <a16:creationId xmlns:a16="http://schemas.microsoft.com/office/drawing/2014/main" id="{1571B123-138B-0831-B90F-A0F465FF01B7}"/>
                </a:ext>
              </a:extLst>
            </p:cNvPr>
            <p:cNvGrpSpPr/>
            <p:nvPr/>
          </p:nvGrpSpPr>
          <p:grpSpPr>
            <a:xfrm>
              <a:off x="6639421" y="3289910"/>
              <a:ext cx="4457660" cy="3049849"/>
              <a:chOff x="6410327" y="2800647"/>
              <a:chExt cx="4457660" cy="3049849"/>
            </a:xfrm>
          </p:grpSpPr>
          <p:grpSp>
            <p:nvGrpSpPr>
              <p:cNvPr id="2055" name="Group 2054">
                <a:extLst>
                  <a:ext uri="{FF2B5EF4-FFF2-40B4-BE49-F238E27FC236}">
                    <a16:creationId xmlns:a16="http://schemas.microsoft.com/office/drawing/2014/main" id="{D88B47AB-1113-78A3-B1A4-A44B41D69079}"/>
                  </a:ext>
                </a:extLst>
              </p:cNvPr>
              <p:cNvGrpSpPr/>
              <p:nvPr/>
            </p:nvGrpSpPr>
            <p:grpSpPr>
              <a:xfrm>
                <a:off x="6410327" y="2800647"/>
                <a:ext cx="4457660" cy="3049849"/>
                <a:chOff x="6482867" y="2827626"/>
                <a:chExt cx="4675478" cy="3067114"/>
              </a:xfrm>
            </p:grpSpPr>
            <p:grpSp>
              <p:nvGrpSpPr>
                <p:cNvPr id="47" name="Group 46">
                  <a:extLst>
                    <a:ext uri="{FF2B5EF4-FFF2-40B4-BE49-F238E27FC236}">
                      <a16:creationId xmlns:a16="http://schemas.microsoft.com/office/drawing/2014/main" id="{9F3A871B-7E67-1D24-046A-60640BC95A8D}"/>
                    </a:ext>
                  </a:extLst>
                </p:cNvPr>
                <p:cNvGrpSpPr/>
                <p:nvPr/>
              </p:nvGrpSpPr>
              <p:grpSpPr>
                <a:xfrm>
                  <a:off x="6482867" y="2984943"/>
                  <a:ext cx="4489739" cy="2909797"/>
                  <a:chOff x="6482867" y="2984943"/>
                  <a:chExt cx="4489739" cy="2909797"/>
                </a:xfrm>
              </p:grpSpPr>
              <p:pic>
                <p:nvPicPr>
                  <p:cNvPr id="2050" name="Picture 2">
                    <a:extLst>
                      <a:ext uri="{FF2B5EF4-FFF2-40B4-BE49-F238E27FC236}">
                        <a16:creationId xmlns:a16="http://schemas.microsoft.com/office/drawing/2014/main" id="{4694E7E8-0FB0-BE02-FE79-EAE7988D99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82867" y="2984943"/>
                    <a:ext cx="4409300" cy="29090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88EDD74B-3978-683D-4ACD-167CA550C082}"/>
                      </a:ext>
                    </a:extLst>
                  </p:cNvPr>
                  <p:cNvPicPr>
                    <a:picLocks noChangeAspect="1"/>
                  </p:cNvPicPr>
                  <p:nvPr/>
                </p:nvPicPr>
                <p:blipFill>
                  <a:blip r:embed="rId8"/>
                  <a:stretch>
                    <a:fillRect/>
                  </a:stretch>
                </p:blipFill>
                <p:spPr>
                  <a:xfrm>
                    <a:off x="7494776" y="5704239"/>
                    <a:ext cx="185739" cy="190501"/>
                  </a:xfrm>
                  <a:prstGeom prst="rect">
                    <a:avLst/>
                  </a:prstGeom>
                </p:spPr>
              </p:pic>
              <p:pic>
                <p:nvPicPr>
                  <p:cNvPr id="43" name="Picture 42">
                    <a:extLst>
                      <a:ext uri="{FF2B5EF4-FFF2-40B4-BE49-F238E27FC236}">
                        <a16:creationId xmlns:a16="http://schemas.microsoft.com/office/drawing/2014/main" id="{68A7E6EE-42A0-E7E0-5C76-5F8ACD8F6A40}"/>
                      </a:ext>
                    </a:extLst>
                  </p:cNvPr>
                  <p:cNvPicPr>
                    <a:picLocks noChangeAspect="1"/>
                  </p:cNvPicPr>
                  <p:nvPr/>
                </p:nvPicPr>
                <p:blipFill>
                  <a:blip r:embed="rId8"/>
                  <a:stretch>
                    <a:fillRect/>
                  </a:stretch>
                </p:blipFill>
                <p:spPr>
                  <a:xfrm>
                    <a:off x="10706428" y="5194348"/>
                    <a:ext cx="266178" cy="273002"/>
                  </a:xfrm>
                  <a:prstGeom prst="rect">
                    <a:avLst/>
                  </a:prstGeom>
                </p:spPr>
              </p:pic>
              <p:pic>
                <p:nvPicPr>
                  <p:cNvPr id="44" name="Picture 43">
                    <a:extLst>
                      <a:ext uri="{FF2B5EF4-FFF2-40B4-BE49-F238E27FC236}">
                        <a16:creationId xmlns:a16="http://schemas.microsoft.com/office/drawing/2014/main" id="{5DE0EA73-4802-FB85-458D-50C16F54F5CA}"/>
                      </a:ext>
                    </a:extLst>
                  </p:cNvPr>
                  <p:cNvPicPr>
                    <a:picLocks noChangeAspect="1"/>
                  </p:cNvPicPr>
                  <p:nvPr/>
                </p:nvPicPr>
                <p:blipFill>
                  <a:blip r:embed="rId8"/>
                  <a:stretch>
                    <a:fillRect/>
                  </a:stretch>
                </p:blipFill>
                <p:spPr>
                  <a:xfrm>
                    <a:off x="8039994" y="3007217"/>
                    <a:ext cx="185739" cy="190501"/>
                  </a:xfrm>
                  <a:prstGeom prst="rect">
                    <a:avLst/>
                  </a:prstGeom>
                </p:spPr>
              </p:pic>
            </p:grpSp>
            <p:pic>
              <p:nvPicPr>
                <p:cNvPr id="60" name="Picture 59">
                  <a:extLst>
                    <a:ext uri="{FF2B5EF4-FFF2-40B4-BE49-F238E27FC236}">
                      <a16:creationId xmlns:a16="http://schemas.microsoft.com/office/drawing/2014/main" id="{A41CCCFC-41C3-2C7A-B527-D716510CBDE7}"/>
                    </a:ext>
                  </a:extLst>
                </p:cNvPr>
                <p:cNvPicPr>
                  <a:picLocks noChangeAspect="1"/>
                </p:cNvPicPr>
                <p:nvPr/>
              </p:nvPicPr>
              <p:blipFill>
                <a:blip r:embed="rId16"/>
                <a:stretch>
                  <a:fillRect/>
                </a:stretch>
              </p:blipFill>
              <p:spPr>
                <a:xfrm>
                  <a:off x="10892167" y="5041287"/>
                  <a:ext cx="266178" cy="201432"/>
                </a:xfrm>
                <a:prstGeom prst="rect">
                  <a:avLst/>
                </a:prstGeom>
              </p:spPr>
            </p:pic>
            <p:pic>
              <p:nvPicPr>
                <p:cNvPr id="62" name="Picture 61">
                  <a:extLst>
                    <a:ext uri="{FF2B5EF4-FFF2-40B4-BE49-F238E27FC236}">
                      <a16:creationId xmlns:a16="http://schemas.microsoft.com/office/drawing/2014/main" id="{9CC76515-54D4-3653-7E51-83CC95C1A519}"/>
                    </a:ext>
                  </a:extLst>
                </p:cNvPr>
                <p:cNvPicPr>
                  <a:picLocks noChangeAspect="1"/>
                </p:cNvPicPr>
                <p:nvPr/>
              </p:nvPicPr>
              <p:blipFill>
                <a:blip r:embed="rId17"/>
                <a:stretch>
                  <a:fillRect/>
                </a:stretch>
              </p:blipFill>
              <p:spPr>
                <a:xfrm>
                  <a:off x="9323508" y="3529429"/>
                  <a:ext cx="408680" cy="318771"/>
                </a:xfrm>
                <a:prstGeom prst="rect">
                  <a:avLst/>
                </a:prstGeom>
              </p:spPr>
            </p:pic>
            <p:grpSp>
              <p:nvGrpSpPr>
                <p:cNvPr id="2054" name="Group 2053">
                  <a:extLst>
                    <a:ext uri="{FF2B5EF4-FFF2-40B4-BE49-F238E27FC236}">
                      <a16:creationId xmlns:a16="http://schemas.microsoft.com/office/drawing/2014/main" id="{886A1AA9-0013-241E-865D-09B2F2992767}"/>
                    </a:ext>
                  </a:extLst>
                </p:cNvPr>
                <p:cNvGrpSpPr/>
                <p:nvPr/>
              </p:nvGrpSpPr>
              <p:grpSpPr>
                <a:xfrm>
                  <a:off x="7750147" y="2827626"/>
                  <a:ext cx="482589" cy="329836"/>
                  <a:chOff x="7750147" y="2827626"/>
                  <a:chExt cx="482589" cy="329836"/>
                </a:xfrm>
              </p:grpSpPr>
              <p:pic>
                <p:nvPicPr>
                  <p:cNvPr id="2051" name="Picture 2050">
                    <a:extLst>
                      <a:ext uri="{FF2B5EF4-FFF2-40B4-BE49-F238E27FC236}">
                        <a16:creationId xmlns:a16="http://schemas.microsoft.com/office/drawing/2014/main" id="{B6248DBD-2A88-8C45-CA46-E6774C7DD6C1}"/>
                      </a:ext>
                    </a:extLst>
                  </p:cNvPr>
                  <p:cNvPicPr>
                    <a:picLocks noChangeAspect="1"/>
                  </p:cNvPicPr>
                  <p:nvPr/>
                </p:nvPicPr>
                <p:blipFill>
                  <a:blip r:embed="rId18"/>
                  <a:stretch>
                    <a:fillRect/>
                  </a:stretch>
                </p:blipFill>
                <p:spPr>
                  <a:xfrm>
                    <a:off x="7750147" y="2827626"/>
                    <a:ext cx="289848" cy="222217"/>
                  </a:xfrm>
                  <a:prstGeom prst="rect">
                    <a:avLst/>
                  </a:prstGeom>
                </p:spPr>
              </p:pic>
              <mc:AlternateContent xmlns:mc="http://schemas.openxmlformats.org/markup-compatibility/2006" xmlns:a14="http://schemas.microsoft.com/office/drawing/2010/main">
                <mc:Choice Requires="a14">
                  <p:sp>
                    <p:nvSpPr>
                      <p:cNvPr id="2053" name="TextBox 2052">
                        <a:extLst>
                          <a:ext uri="{FF2B5EF4-FFF2-40B4-BE49-F238E27FC236}">
                            <a16:creationId xmlns:a16="http://schemas.microsoft.com/office/drawing/2014/main" id="{71B3869F-F6FE-9CC8-1F3E-13FE2CF123F8}"/>
                          </a:ext>
                        </a:extLst>
                      </p:cNvPr>
                      <p:cNvSpPr txBox="1"/>
                      <p:nvPr/>
                    </p:nvSpPr>
                    <p:spPr>
                      <a:xfrm>
                        <a:off x="7942888" y="2879672"/>
                        <a:ext cx="289848" cy="2777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3</m:t>
                              </m:r>
                            </m:oMath>
                          </m:oMathPara>
                        </a14:m>
                        <a:endParaRPr lang="en-US" sz="1200" dirty="0">
                          <a:latin typeface="Segoe Script" panose="030B0504020000000003" pitchFamily="66" charset="0"/>
                        </a:endParaRPr>
                      </a:p>
                    </p:txBody>
                  </p:sp>
                </mc:Choice>
                <mc:Fallback xmlns="">
                  <p:sp>
                    <p:nvSpPr>
                      <p:cNvPr id="2053" name="TextBox 2052">
                        <a:extLst>
                          <a:ext uri="{FF2B5EF4-FFF2-40B4-BE49-F238E27FC236}">
                            <a16:creationId xmlns:a16="http://schemas.microsoft.com/office/drawing/2014/main" id="{71B3869F-F6FE-9CC8-1F3E-13FE2CF123F8}"/>
                          </a:ext>
                        </a:extLst>
                      </p:cNvPr>
                      <p:cNvSpPr txBox="1">
                        <a:spLocks noRot="1" noChangeAspect="1" noMove="1" noResize="1" noEditPoints="1" noAdjustHandles="1" noChangeArrowheads="1" noChangeShapeType="1" noTextEdit="1"/>
                      </p:cNvSpPr>
                      <p:nvPr/>
                    </p:nvSpPr>
                    <p:spPr>
                      <a:xfrm>
                        <a:off x="7942888" y="2879672"/>
                        <a:ext cx="289848" cy="277790"/>
                      </a:xfrm>
                      <a:prstGeom prst="rect">
                        <a:avLst/>
                      </a:prstGeom>
                      <a:blipFill>
                        <a:blip r:embed="rId19"/>
                        <a:stretch>
                          <a:fillRect/>
                        </a:stretch>
                      </a:blipFill>
                    </p:spPr>
                    <p:txBody>
                      <a:bodyPr/>
                      <a:lstStyle/>
                      <a:p>
                        <a:r>
                          <a:rPr lang="en-US">
                            <a:noFill/>
                          </a:rPr>
                          <a:t> </a:t>
                        </a:r>
                      </a:p>
                    </p:txBody>
                  </p:sp>
                </mc:Fallback>
              </mc:AlternateContent>
            </p:grpSp>
          </p:grpSp>
          <p:pic>
            <p:nvPicPr>
              <p:cNvPr id="2060" name="Picture 2059">
                <a:extLst>
                  <a:ext uri="{FF2B5EF4-FFF2-40B4-BE49-F238E27FC236}">
                    <a16:creationId xmlns:a16="http://schemas.microsoft.com/office/drawing/2014/main" id="{51E307D2-C6E1-E6B1-4873-855BF789766D}"/>
                  </a:ext>
                </a:extLst>
              </p:cNvPr>
              <p:cNvPicPr>
                <a:picLocks noChangeAspect="1"/>
              </p:cNvPicPr>
              <p:nvPr/>
            </p:nvPicPr>
            <p:blipFill>
              <a:blip r:embed="rId20"/>
              <a:stretch>
                <a:fillRect/>
              </a:stretch>
            </p:blipFill>
            <p:spPr>
              <a:xfrm>
                <a:off x="10138112" y="4201650"/>
                <a:ext cx="269113" cy="217854"/>
              </a:xfrm>
              <a:prstGeom prst="rect">
                <a:avLst/>
              </a:prstGeom>
            </p:spPr>
          </p:pic>
        </p:grpSp>
        <p:pic>
          <p:nvPicPr>
            <p:cNvPr id="2082" name="Picture 2081">
              <a:extLst>
                <a:ext uri="{FF2B5EF4-FFF2-40B4-BE49-F238E27FC236}">
                  <a16:creationId xmlns:a16="http://schemas.microsoft.com/office/drawing/2014/main" id="{2030D210-6753-0538-4F72-D6A2114A7F71}"/>
                </a:ext>
              </a:extLst>
            </p:cNvPr>
            <p:cNvPicPr>
              <a:picLocks noChangeAspect="1"/>
            </p:cNvPicPr>
            <p:nvPr/>
          </p:nvPicPr>
          <p:blipFill>
            <a:blip r:embed="rId21"/>
            <a:stretch>
              <a:fillRect/>
            </a:stretch>
          </p:blipFill>
          <p:spPr>
            <a:xfrm>
              <a:off x="9668394" y="4843024"/>
              <a:ext cx="269113" cy="232884"/>
            </a:xfrm>
            <a:prstGeom prst="rect">
              <a:avLst/>
            </a:prstGeom>
          </p:spPr>
        </p:pic>
      </p:grpSp>
      <p:cxnSp>
        <p:nvCxnSpPr>
          <p:cNvPr id="7" name="Straight Arrow Connector 6">
            <a:extLst>
              <a:ext uri="{FF2B5EF4-FFF2-40B4-BE49-F238E27FC236}">
                <a16:creationId xmlns:a16="http://schemas.microsoft.com/office/drawing/2014/main" id="{D02AEC6F-3203-51B9-26EB-739710219DB5}"/>
              </a:ext>
            </a:extLst>
          </p:cNvPr>
          <p:cNvCxnSpPr>
            <a:cxnSpLocks/>
          </p:cNvCxnSpPr>
          <p:nvPr/>
        </p:nvCxnSpPr>
        <p:spPr>
          <a:xfrm flipV="1">
            <a:off x="2904187" y="5422006"/>
            <a:ext cx="727655" cy="82669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039002-484B-06BF-83BF-8B25EB1C36A4}"/>
                  </a:ext>
                </a:extLst>
              </p:cNvPr>
              <p:cNvSpPr txBox="1"/>
              <p:nvPr/>
            </p:nvSpPr>
            <p:spPr>
              <a:xfrm>
                <a:off x="3137444" y="5778399"/>
                <a:ext cx="5217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0</m:t>
                          </m:r>
                        </m:sub>
                      </m:sSub>
                    </m:oMath>
                  </m:oMathPara>
                </a14:m>
                <a:endParaRPr lang="en-US" dirty="0"/>
              </a:p>
            </p:txBody>
          </p:sp>
        </mc:Choice>
        <mc:Fallback xmlns="">
          <p:sp>
            <p:nvSpPr>
              <p:cNvPr id="11" name="TextBox 10">
                <a:extLst>
                  <a:ext uri="{FF2B5EF4-FFF2-40B4-BE49-F238E27FC236}">
                    <a16:creationId xmlns:a16="http://schemas.microsoft.com/office/drawing/2014/main" id="{EF039002-484B-06BF-83BF-8B25EB1C36A4}"/>
                  </a:ext>
                </a:extLst>
              </p:cNvPr>
              <p:cNvSpPr txBox="1">
                <a:spLocks noRot="1" noChangeAspect="1" noMove="1" noResize="1" noEditPoints="1" noAdjustHandles="1" noChangeArrowheads="1" noChangeShapeType="1" noTextEdit="1"/>
              </p:cNvSpPr>
              <p:nvPr/>
            </p:nvSpPr>
            <p:spPr>
              <a:xfrm>
                <a:off x="3137444" y="5778399"/>
                <a:ext cx="521771" cy="369332"/>
              </a:xfrm>
              <a:prstGeom prst="rect">
                <a:avLst/>
              </a:prstGeom>
              <a:blipFill>
                <a:blip r:embed="rId2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5515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81F23-A830-12D2-D761-95E1444FFA3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9000D9F-319D-D3DA-3054-B10D95DE4A32}"/>
              </a:ext>
            </a:extLst>
          </p:cNvPr>
          <p:cNvSpPr/>
          <p:nvPr/>
        </p:nvSpPr>
        <p:spPr>
          <a:xfrm>
            <a:off x="976911" y="231229"/>
            <a:ext cx="10459528"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4C6B1F5-1CDF-E082-F5A8-D257C6671962}"/>
              </a:ext>
            </a:extLst>
          </p:cNvPr>
          <p:cNvSpPr txBox="1"/>
          <p:nvPr/>
        </p:nvSpPr>
        <p:spPr>
          <a:xfrm>
            <a:off x="2340699" y="393072"/>
            <a:ext cx="8531525" cy="369332"/>
          </a:xfrm>
          <a:prstGeom prst="rect">
            <a:avLst/>
          </a:prstGeom>
          <a:noFill/>
        </p:spPr>
        <p:txBody>
          <a:bodyPr wrap="square" rtlCol="0">
            <a:spAutoFit/>
          </a:bodyPr>
          <a:lstStyle/>
          <a:p>
            <a:r>
              <a:rPr lang="en-US" dirty="0"/>
              <a:t>	</a:t>
            </a:r>
            <a:r>
              <a:rPr lang="en-US" b="1" dirty="0">
                <a:solidFill>
                  <a:schemeClr val="bg1"/>
                </a:solidFill>
              </a:rPr>
              <a:t>Geometric Interpretation of a Logistic Regression</a:t>
            </a:r>
          </a:p>
        </p:txBody>
      </p:sp>
      <p:sp>
        <p:nvSpPr>
          <p:cNvPr id="10" name="TextBox 9">
            <a:extLst>
              <a:ext uri="{FF2B5EF4-FFF2-40B4-BE49-F238E27FC236}">
                <a16:creationId xmlns:a16="http://schemas.microsoft.com/office/drawing/2014/main" id="{E611326D-2263-3CA8-ED97-6FD5F04CBC4B}"/>
              </a:ext>
            </a:extLst>
          </p:cNvPr>
          <p:cNvSpPr txBox="1"/>
          <p:nvPr/>
        </p:nvSpPr>
        <p:spPr>
          <a:xfrm>
            <a:off x="6096000" y="1043291"/>
            <a:ext cx="4242955" cy="646331"/>
          </a:xfrm>
          <a:prstGeom prst="rect">
            <a:avLst/>
          </a:prstGeom>
          <a:noFill/>
        </p:spPr>
        <p:txBody>
          <a:bodyPr wrap="square" rtlCol="0">
            <a:spAutoFit/>
          </a:bodyPr>
          <a:lstStyle/>
          <a:p>
            <a:r>
              <a:rPr lang="en-US" dirty="0"/>
              <a:t>Decision Boundary as a hyperplane in 3D </a:t>
            </a:r>
          </a:p>
          <a:p>
            <a:pPr marL="342900" indent="-342900">
              <a:buAutoNum type="arabicPeriod"/>
            </a:pPr>
            <a:endParaRPr lang="en-US" dirty="0"/>
          </a:p>
        </p:txBody>
      </p:sp>
      <p:sp>
        <p:nvSpPr>
          <p:cNvPr id="3" name="TextBox 2">
            <a:extLst>
              <a:ext uri="{FF2B5EF4-FFF2-40B4-BE49-F238E27FC236}">
                <a16:creationId xmlns:a16="http://schemas.microsoft.com/office/drawing/2014/main" id="{F20A93E7-0EA7-9285-3A83-03C2AD1EEB95}"/>
              </a:ext>
            </a:extLst>
          </p:cNvPr>
          <p:cNvSpPr txBox="1"/>
          <p:nvPr/>
        </p:nvSpPr>
        <p:spPr>
          <a:xfrm>
            <a:off x="1091156" y="4478199"/>
            <a:ext cx="9933711" cy="369332"/>
          </a:xfrm>
          <a:prstGeom prst="rect">
            <a:avLst/>
          </a:prstGeom>
          <a:noFill/>
        </p:spPr>
        <p:txBody>
          <a:bodyPr wrap="square">
            <a:spAutoFit/>
          </a:bodyPr>
          <a:lstStyle/>
          <a:p>
            <a:r>
              <a:rPr lang="en-US" dirty="0"/>
              <a:t>  Logistic regression seeks the decision boundary to perfect linear separate positive and negative points;  </a:t>
            </a:r>
          </a:p>
        </p:txBody>
      </p:sp>
      <p:pic>
        <p:nvPicPr>
          <p:cNvPr id="17" name="Picture 16">
            <a:extLst>
              <a:ext uri="{FF2B5EF4-FFF2-40B4-BE49-F238E27FC236}">
                <a16:creationId xmlns:a16="http://schemas.microsoft.com/office/drawing/2014/main" id="{8E264CD1-8572-D3E2-23D0-3285F795F07D}"/>
              </a:ext>
            </a:extLst>
          </p:cNvPr>
          <p:cNvPicPr>
            <a:picLocks noChangeAspect="1"/>
          </p:cNvPicPr>
          <p:nvPr/>
        </p:nvPicPr>
        <p:blipFill>
          <a:blip r:embed="rId3"/>
          <a:stretch>
            <a:fillRect/>
          </a:stretch>
        </p:blipFill>
        <p:spPr>
          <a:xfrm>
            <a:off x="6532921" y="1398110"/>
            <a:ext cx="3393844" cy="3038069"/>
          </a:xfrm>
          <a:prstGeom prst="rect">
            <a:avLst/>
          </a:prstGeom>
        </p:spPr>
      </p:pic>
      <p:sp>
        <p:nvSpPr>
          <p:cNvPr id="19" name="TextBox 18">
            <a:extLst>
              <a:ext uri="{FF2B5EF4-FFF2-40B4-BE49-F238E27FC236}">
                <a16:creationId xmlns:a16="http://schemas.microsoft.com/office/drawing/2014/main" id="{CFDDE1F4-3D36-C0A2-ECC6-6F5C4DA5194F}"/>
              </a:ext>
            </a:extLst>
          </p:cNvPr>
          <p:cNvSpPr txBox="1"/>
          <p:nvPr/>
        </p:nvSpPr>
        <p:spPr>
          <a:xfrm>
            <a:off x="1579895" y="1025987"/>
            <a:ext cx="4011329" cy="646331"/>
          </a:xfrm>
          <a:prstGeom prst="rect">
            <a:avLst/>
          </a:prstGeom>
          <a:noFill/>
        </p:spPr>
        <p:txBody>
          <a:bodyPr wrap="square" rtlCol="0">
            <a:spAutoFit/>
          </a:bodyPr>
          <a:lstStyle/>
          <a:p>
            <a:r>
              <a:rPr lang="en-US" dirty="0"/>
              <a:t>Decision Boundary as a line in 2D </a:t>
            </a:r>
          </a:p>
          <a:p>
            <a:pPr marL="342900" indent="-342900">
              <a:buAutoNum type="arabicPeriod"/>
            </a:pPr>
            <a:endParaRPr lang="en-US" dirty="0"/>
          </a:p>
        </p:txBody>
      </p:sp>
      <p:grpSp>
        <p:nvGrpSpPr>
          <p:cNvPr id="5" name="Group 4">
            <a:extLst>
              <a:ext uri="{FF2B5EF4-FFF2-40B4-BE49-F238E27FC236}">
                <a16:creationId xmlns:a16="http://schemas.microsoft.com/office/drawing/2014/main" id="{8737C120-801E-C8D2-194E-FE5196334C83}"/>
              </a:ext>
            </a:extLst>
          </p:cNvPr>
          <p:cNvGrpSpPr/>
          <p:nvPr/>
        </p:nvGrpSpPr>
        <p:grpSpPr>
          <a:xfrm>
            <a:off x="1336792" y="1434495"/>
            <a:ext cx="4020127" cy="2965300"/>
            <a:chOff x="5724335" y="1946350"/>
            <a:chExt cx="4020127" cy="2965300"/>
          </a:xfrm>
        </p:grpSpPr>
        <p:grpSp>
          <p:nvGrpSpPr>
            <p:cNvPr id="6" name="Group 5">
              <a:extLst>
                <a:ext uri="{FF2B5EF4-FFF2-40B4-BE49-F238E27FC236}">
                  <a16:creationId xmlns:a16="http://schemas.microsoft.com/office/drawing/2014/main" id="{124354A9-87AB-877B-B9C4-B6CC4F36D999}"/>
                </a:ext>
              </a:extLst>
            </p:cNvPr>
            <p:cNvGrpSpPr/>
            <p:nvPr/>
          </p:nvGrpSpPr>
          <p:grpSpPr>
            <a:xfrm>
              <a:off x="5724335" y="1946350"/>
              <a:ext cx="4020127" cy="2965300"/>
              <a:chOff x="5656786" y="1946350"/>
              <a:chExt cx="4020127" cy="2965300"/>
            </a:xfrm>
          </p:grpSpPr>
          <p:grpSp>
            <p:nvGrpSpPr>
              <p:cNvPr id="9" name="Group 8">
                <a:extLst>
                  <a:ext uri="{FF2B5EF4-FFF2-40B4-BE49-F238E27FC236}">
                    <a16:creationId xmlns:a16="http://schemas.microsoft.com/office/drawing/2014/main" id="{9E675963-0B1F-DE83-EB85-8064F7EE8EBA}"/>
                  </a:ext>
                </a:extLst>
              </p:cNvPr>
              <p:cNvGrpSpPr/>
              <p:nvPr/>
            </p:nvGrpSpPr>
            <p:grpSpPr>
              <a:xfrm>
                <a:off x="5656786" y="1946350"/>
                <a:ext cx="4020127" cy="2965300"/>
                <a:chOff x="4866986" y="2767616"/>
                <a:chExt cx="4020127" cy="2965300"/>
              </a:xfrm>
            </p:grpSpPr>
            <p:grpSp>
              <p:nvGrpSpPr>
                <p:cNvPr id="26" name="Group 25">
                  <a:extLst>
                    <a:ext uri="{FF2B5EF4-FFF2-40B4-BE49-F238E27FC236}">
                      <a16:creationId xmlns:a16="http://schemas.microsoft.com/office/drawing/2014/main" id="{3FBAD81F-EC5A-9F58-0406-1C55312B7007}"/>
                    </a:ext>
                  </a:extLst>
                </p:cNvPr>
                <p:cNvGrpSpPr/>
                <p:nvPr/>
              </p:nvGrpSpPr>
              <p:grpSpPr>
                <a:xfrm>
                  <a:off x="4866986" y="2767616"/>
                  <a:ext cx="4020127" cy="2965300"/>
                  <a:chOff x="5939616" y="2878748"/>
                  <a:chExt cx="4020127" cy="2965300"/>
                </a:xfrm>
              </p:grpSpPr>
              <p:pic>
                <p:nvPicPr>
                  <p:cNvPr id="31" name="Picture 30">
                    <a:extLst>
                      <a:ext uri="{FF2B5EF4-FFF2-40B4-BE49-F238E27FC236}">
                        <a16:creationId xmlns:a16="http://schemas.microsoft.com/office/drawing/2014/main" id="{24504E4B-2555-971C-8DA9-279100BFA807}"/>
                      </a:ext>
                    </a:extLst>
                  </p:cNvPr>
                  <p:cNvPicPr>
                    <a:picLocks noChangeAspect="1"/>
                  </p:cNvPicPr>
                  <p:nvPr/>
                </p:nvPicPr>
                <p:blipFill>
                  <a:blip r:embed="rId4"/>
                  <a:stretch>
                    <a:fillRect/>
                  </a:stretch>
                </p:blipFill>
                <p:spPr>
                  <a:xfrm>
                    <a:off x="5939616" y="2878748"/>
                    <a:ext cx="4020127" cy="2965300"/>
                  </a:xfrm>
                  <a:prstGeom prst="rect">
                    <a:avLst/>
                  </a:prstGeom>
                </p:spPr>
              </p:pic>
              <p:pic>
                <p:nvPicPr>
                  <p:cNvPr id="32" name="Picture 31">
                    <a:extLst>
                      <a:ext uri="{FF2B5EF4-FFF2-40B4-BE49-F238E27FC236}">
                        <a16:creationId xmlns:a16="http://schemas.microsoft.com/office/drawing/2014/main" id="{B6E16522-B514-C106-1D52-15F836060A2B}"/>
                      </a:ext>
                    </a:extLst>
                  </p:cNvPr>
                  <p:cNvPicPr>
                    <a:picLocks noChangeAspect="1"/>
                  </p:cNvPicPr>
                  <p:nvPr/>
                </p:nvPicPr>
                <p:blipFill>
                  <a:blip r:embed="rId5"/>
                  <a:stretch>
                    <a:fillRect/>
                  </a:stretch>
                </p:blipFill>
                <p:spPr>
                  <a:xfrm rot="2302619">
                    <a:off x="7714640" y="3170582"/>
                    <a:ext cx="1646081" cy="1165245"/>
                  </a:xfrm>
                  <a:prstGeom prst="rect">
                    <a:avLst/>
                  </a:prstGeom>
                </p:spPr>
              </p:pic>
            </p:grpSp>
            <p:pic>
              <p:nvPicPr>
                <p:cNvPr id="27" name="Picture 26">
                  <a:extLst>
                    <a:ext uri="{FF2B5EF4-FFF2-40B4-BE49-F238E27FC236}">
                      <a16:creationId xmlns:a16="http://schemas.microsoft.com/office/drawing/2014/main" id="{881DE408-12DF-7B97-7916-B92C8229D232}"/>
                    </a:ext>
                  </a:extLst>
                </p:cNvPr>
                <p:cNvPicPr>
                  <a:picLocks noChangeAspect="1"/>
                </p:cNvPicPr>
                <p:nvPr/>
              </p:nvPicPr>
              <p:blipFill>
                <a:blip r:embed="rId6"/>
                <a:stretch>
                  <a:fillRect/>
                </a:stretch>
              </p:blipFill>
              <p:spPr>
                <a:xfrm>
                  <a:off x="6657977" y="4741479"/>
                  <a:ext cx="414491" cy="405071"/>
                </a:xfrm>
                <a:prstGeom prst="rect">
                  <a:avLst/>
                </a:prstGeom>
              </p:spPr>
            </p:pic>
            <p:pic>
              <p:nvPicPr>
                <p:cNvPr id="28" name="Picture 27">
                  <a:extLst>
                    <a:ext uri="{FF2B5EF4-FFF2-40B4-BE49-F238E27FC236}">
                      <a16:creationId xmlns:a16="http://schemas.microsoft.com/office/drawing/2014/main" id="{E7D0D0BE-4886-5AA3-B4AA-D2751C0A1789}"/>
                    </a:ext>
                  </a:extLst>
                </p:cNvPr>
                <p:cNvPicPr>
                  <a:picLocks noChangeAspect="1"/>
                </p:cNvPicPr>
                <p:nvPr/>
              </p:nvPicPr>
              <p:blipFill>
                <a:blip r:embed="rId6"/>
                <a:stretch>
                  <a:fillRect/>
                </a:stretch>
              </p:blipFill>
              <p:spPr>
                <a:xfrm>
                  <a:off x="6805004" y="5115468"/>
                  <a:ext cx="414491" cy="405071"/>
                </a:xfrm>
                <a:prstGeom prst="rect">
                  <a:avLst/>
                </a:prstGeom>
              </p:spPr>
            </p:pic>
            <p:pic>
              <p:nvPicPr>
                <p:cNvPr id="29" name="Picture 28">
                  <a:extLst>
                    <a:ext uri="{FF2B5EF4-FFF2-40B4-BE49-F238E27FC236}">
                      <a16:creationId xmlns:a16="http://schemas.microsoft.com/office/drawing/2014/main" id="{C9C04152-0838-4396-9C04-020C53B1EDFC}"/>
                    </a:ext>
                  </a:extLst>
                </p:cNvPr>
                <p:cNvPicPr>
                  <a:picLocks noChangeAspect="1"/>
                </p:cNvPicPr>
                <p:nvPr/>
              </p:nvPicPr>
              <p:blipFill>
                <a:blip r:embed="rId6"/>
                <a:stretch>
                  <a:fillRect/>
                </a:stretch>
              </p:blipFill>
              <p:spPr>
                <a:xfrm>
                  <a:off x="7003323" y="4766279"/>
                  <a:ext cx="414491" cy="405071"/>
                </a:xfrm>
                <a:prstGeom prst="rect">
                  <a:avLst/>
                </a:prstGeom>
              </p:spPr>
            </p:pic>
            <p:pic>
              <p:nvPicPr>
                <p:cNvPr id="30" name="Picture 29">
                  <a:extLst>
                    <a:ext uri="{FF2B5EF4-FFF2-40B4-BE49-F238E27FC236}">
                      <a16:creationId xmlns:a16="http://schemas.microsoft.com/office/drawing/2014/main" id="{CEDCB952-8498-864B-7A29-BDA114C1BA87}"/>
                    </a:ext>
                  </a:extLst>
                </p:cNvPr>
                <p:cNvPicPr>
                  <a:picLocks noChangeAspect="1"/>
                </p:cNvPicPr>
                <p:nvPr/>
              </p:nvPicPr>
              <p:blipFill>
                <a:blip r:embed="rId6"/>
                <a:stretch>
                  <a:fillRect/>
                </a:stretch>
              </p:blipFill>
              <p:spPr>
                <a:xfrm>
                  <a:off x="7150350" y="4866304"/>
                  <a:ext cx="414491" cy="562946"/>
                </a:xfrm>
                <a:prstGeom prst="rect">
                  <a:avLst/>
                </a:prstGeom>
              </p:spPr>
            </p:pic>
          </p:grpSp>
          <p:pic>
            <p:nvPicPr>
              <p:cNvPr id="11" name="Picture 10">
                <a:extLst>
                  <a:ext uri="{FF2B5EF4-FFF2-40B4-BE49-F238E27FC236}">
                    <a16:creationId xmlns:a16="http://schemas.microsoft.com/office/drawing/2014/main" id="{588837D2-1EEA-A0DB-60AD-752B97040120}"/>
                  </a:ext>
                </a:extLst>
              </p:cNvPr>
              <p:cNvPicPr>
                <a:picLocks noChangeAspect="1"/>
              </p:cNvPicPr>
              <p:nvPr/>
            </p:nvPicPr>
            <p:blipFill>
              <a:blip r:embed="rId7"/>
              <a:stretch>
                <a:fillRect/>
              </a:stretch>
            </p:blipFill>
            <p:spPr>
              <a:xfrm>
                <a:off x="7639857" y="3992303"/>
                <a:ext cx="145965" cy="145405"/>
              </a:xfrm>
              <a:prstGeom prst="rect">
                <a:avLst/>
              </a:prstGeom>
            </p:spPr>
          </p:pic>
          <p:pic>
            <p:nvPicPr>
              <p:cNvPr id="14" name="Picture 13">
                <a:extLst>
                  <a:ext uri="{FF2B5EF4-FFF2-40B4-BE49-F238E27FC236}">
                    <a16:creationId xmlns:a16="http://schemas.microsoft.com/office/drawing/2014/main" id="{9D4E4C62-C188-0086-EE54-972C307007F7}"/>
                  </a:ext>
                </a:extLst>
              </p:cNvPr>
              <p:cNvPicPr>
                <a:picLocks noChangeAspect="1"/>
              </p:cNvPicPr>
              <p:nvPr/>
            </p:nvPicPr>
            <p:blipFill>
              <a:blip r:embed="rId7"/>
              <a:stretch>
                <a:fillRect/>
              </a:stretch>
            </p:blipFill>
            <p:spPr>
              <a:xfrm>
                <a:off x="7768008" y="4251414"/>
                <a:ext cx="145965" cy="145405"/>
              </a:xfrm>
              <a:prstGeom prst="rect">
                <a:avLst/>
              </a:prstGeom>
            </p:spPr>
          </p:pic>
          <p:pic>
            <p:nvPicPr>
              <p:cNvPr id="15" name="Picture 14">
                <a:extLst>
                  <a:ext uri="{FF2B5EF4-FFF2-40B4-BE49-F238E27FC236}">
                    <a16:creationId xmlns:a16="http://schemas.microsoft.com/office/drawing/2014/main" id="{20B4DCB3-D9D7-0DAE-B95F-449D2F9C6B71}"/>
                  </a:ext>
                </a:extLst>
              </p:cNvPr>
              <p:cNvPicPr>
                <a:picLocks noChangeAspect="1"/>
              </p:cNvPicPr>
              <p:nvPr/>
            </p:nvPicPr>
            <p:blipFill>
              <a:blip r:embed="rId7"/>
              <a:stretch>
                <a:fillRect/>
              </a:stretch>
            </p:blipFill>
            <p:spPr>
              <a:xfrm>
                <a:off x="7984704" y="4017104"/>
                <a:ext cx="145965" cy="145405"/>
              </a:xfrm>
              <a:prstGeom prst="rect">
                <a:avLst/>
              </a:prstGeom>
            </p:spPr>
          </p:pic>
          <p:pic>
            <p:nvPicPr>
              <p:cNvPr id="16" name="Picture 15">
                <a:extLst>
                  <a:ext uri="{FF2B5EF4-FFF2-40B4-BE49-F238E27FC236}">
                    <a16:creationId xmlns:a16="http://schemas.microsoft.com/office/drawing/2014/main" id="{671C62F3-FB18-39FA-FC2B-5A212A714B5E}"/>
                  </a:ext>
                </a:extLst>
              </p:cNvPr>
              <p:cNvPicPr>
                <a:picLocks noChangeAspect="1"/>
              </p:cNvPicPr>
              <p:nvPr/>
            </p:nvPicPr>
            <p:blipFill>
              <a:blip r:embed="rId7"/>
              <a:stretch>
                <a:fillRect/>
              </a:stretch>
            </p:blipFill>
            <p:spPr>
              <a:xfrm>
                <a:off x="8121253" y="4225764"/>
                <a:ext cx="145965" cy="145405"/>
              </a:xfrm>
              <a:prstGeom prst="rect">
                <a:avLst/>
              </a:prstGeom>
            </p:spPr>
          </p:pic>
          <p:pic>
            <p:nvPicPr>
              <p:cNvPr id="18" name="Picture 17">
                <a:extLst>
                  <a:ext uri="{FF2B5EF4-FFF2-40B4-BE49-F238E27FC236}">
                    <a16:creationId xmlns:a16="http://schemas.microsoft.com/office/drawing/2014/main" id="{6519D7E4-4BF3-5119-AC6D-D1D78FDDFD43}"/>
                  </a:ext>
                </a:extLst>
              </p:cNvPr>
              <p:cNvPicPr>
                <a:picLocks noChangeAspect="1"/>
              </p:cNvPicPr>
              <p:nvPr/>
            </p:nvPicPr>
            <p:blipFill>
              <a:blip r:embed="rId8"/>
              <a:stretch>
                <a:fillRect/>
              </a:stretch>
            </p:blipFill>
            <p:spPr>
              <a:xfrm>
                <a:off x="8701422" y="3360764"/>
                <a:ext cx="194715" cy="189680"/>
              </a:xfrm>
              <a:prstGeom prst="rect">
                <a:avLst/>
              </a:prstGeom>
            </p:spPr>
          </p:pic>
          <p:pic>
            <p:nvPicPr>
              <p:cNvPr id="20" name="Picture 19">
                <a:extLst>
                  <a:ext uri="{FF2B5EF4-FFF2-40B4-BE49-F238E27FC236}">
                    <a16:creationId xmlns:a16="http://schemas.microsoft.com/office/drawing/2014/main" id="{58414F55-A980-14B6-A512-E91628BA1EF4}"/>
                  </a:ext>
                </a:extLst>
              </p:cNvPr>
              <p:cNvPicPr>
                <a:picLocks noChangeAspect="1"/>
              </p:cNvPicPr>
              <p:nvPr/>
            </p:nvPicPr>
            <p:blipFill>
              <a:blip r:embed="rId8"/>
              <a:stretch>
                <a:fillRect/>
              </a:stretch>
            </p:blipFill>
            <p:spPr>
              <a:xfrm>
                <a:off x="7934880" y="3091654"/>
                <a:ext cx="194715" cy="189680"/>
              </a:xfrm>
              <a:prstGeom prst="rect">
                <a:avLst/>
              </a:prstGeom>
            </p:spPr>
          </p:pic>
          <p:pic>
            <p:nvPicPr>
              <p:cNvPr id="22" name="Picture 21">
                <a:extLst>
                  <a:ext uri="{FF2B5EF4-FFF2-40B4-BE49-F238E27FC236}">
                    <a16:creationId xmlns:a16="http://schemas.microsoft.com/office/drawing/2014/main" id="{4DF3B3BB-D33D-0C54-97DE-3052DACFA645}"/>
                  </a:ext>
                </a:extLst>
              </p:cNvPr>
              <p:cNvPicPr>
                <a:picLocks noChangeAspect="1"/>
              </p:cNvPicPr>
              <p:nvPr/>
            </p:nvPicPr>
            <p:blipFill>
              <a:blip r:embed="rId8"/>
              <a:stretch>
                <a:fillRect/>
              </a:stretch>
            </p:blipFill>
            <p:spPr>
              <a:xfrm>
                <a:off x="8370640" y="3119229"/>
                <a:ext cx="194715" cy="189680"/>
              </a:xfrm>
              <a:prstGeom prst="rect">
                <a:avLst/>
              </a:prstGeom>
            </p:spPr>
          </p:pic>
          <p:pic>
            <p:nvPicPr>
              <p:cNvPr id="23" name="Picture 22">
                <a:extLst>
                  <a:ext uri="{FF2B5EF4-FFF2-40B4-BE49-F238E27FC236}">
                    <a16:creationId xmlns:a16="http://schemas.microsoft.com/office/drawing/2014/main" id="{4CDC315B-19AA-04F6-CF1E-5F1C229DB514}"/>
                  </a:ext>
                </a:extLst>
              </p:cNvPr>
              <p:cNvPicPr>
                <a:picLocks noChangeAspect="1"/>
              </p:cNvPicPr>
              <p:nvPr/>
            </p:nvPicPr>
            <p:blipFill>
              <a:blip r:embed="rId8"/>
              <a:stretch>
                <a:fillRect/>
              </a:stretch>
            </p:blipFill>
            <p:spPr>
              <a:xfrm>
                <a:off x="8338501" y="3440602"/>
                <a:ext cx="194715" cy="189680"/>
              </a:xfrm>
              <a:prstGeom prst="rect">
                <a:avLst/>
              </a:prstGeom>
            </p:spPr>
          </p:pic>
          <p:pic>
            <p:nvPicPr>
              <p:cNvPr id="24" name="Picture 23">
                <a:extLst>
                  <a:ext uri="{FF2B5EF4-FFF2-40B4-BE49-F238E27FC236}">
                    <a16:creationId xmlns:a16="http://schemas.microsoft.com/office/drawing/2014/main" id="{F78AD7CD-4B06-DACD-BAA1-205BE3A8E449}"/>
                  </a:ext>
                </a:extLst>
              </p:cNvPr>
              <p:cNvPicPr>
                <a:picLocks noChangeAspect="1"/>
              </p:cNvPicPr>
              <p:nvPr/>
            </p:nvPicPr>
            <p:blipFill>
              <a:blip r:embed="rId8"/>
              <a:stretch>
                <a:fillRect/>
              </a:stretch>
            </p:blipFill>
            <p:spPr>
              <a:xfrm>
                <a:off x="8653433" y="2973882"/>
                <a:ext cx="194715" cy="189680"/>
              </a:xfrm>
              <a:prstGeom prst="rect">
                <a:avLst/>
              </a:prstGeom>
            </p:spPr>
          </p:pic>
          <p:pic>
            <p:nvPicPr>
              <p:cNvPr id="25" name="Picture 24">
                <a:extLst>
                  <a:ext uri="{FF2B5EF4-FFF2-40B4-BE49-F238E27FC236}">
                    <a16:creationId xmlns:a16="http://schemas.microsoft.com/office/drawing/2014/main" id="{F7F39FCB-3035-A796-8907-4E8DF772EBA5}"/>
                  </a:ext>
                </a:extLst>
              </p:cNvPr>
              <p:cNvPicPr>
                <a:picLocks noChangeAspect="1"/>
              </p:cNvPicPr>
              <p:nvPr/>
            </p:nvPicPr>
            <p:blipFill>
              <a:blip r:embed="rId8"/>
              <a:stretch>
                <a:fillRect/>
              </a:stretch>
            </p:blipFill>
            <p:spPr>
              <a:xfrm>
                <a:off x="8136884" y="2739652"/>
                <a:ext cx="194715" cy="189680"/>
              </a:xfrm>
              <a:prstGeom prst="rect">
                <a:avLst/>
              </a:prstGeom>
            </p:spPr>
          </p:pic>
        </p:grpSp>
        <p:cxnSp>
          <p:nvCxnSpPr>
            <p:cNvPr id="7" name="Straight Connector 6">
              <a:extLst>
                <a:ext uri="{FF2B5EF4-FFF2-40B4-BE49-F238E27FC236}">
                  <a16:creationId xmlns:a16="http://schemas.microsoft.com/office/drawing/2014/main" id="{8C9C7471-6CB9-D599-93CB-B6B2E7AD23E1}"/>
                </a:ext>
              </a:extLst>
            </p:cNvPr>
            <p:cNvCxnSpPr/>
            <p:nvPr/>
          </p:nvCxnSpPr>
          <p:spPr>
            <a:xfrm>
              <a:off x="6718300" y="2739652"/>
              <a:ext cx="2245386" cy="15856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9D14CD30-CF23-D293-8F46-F432A3D55D0C}"/>
              </a:ext>
            </a:extLst>
          </p:cNvPr>
          <p:cNvSpPr txBox="1"/>
          <p:nvPr/>
        </p:nvSpPr>
        <p:spPr>
          <a:xfrm>
            <a:off x="1167132" y="4779771"/>
            <a:ext cx="10797241" cy="369332"/>
          </a:xfrm>
          <a:prstGeom prst="rect">
            <a:avLst/>
          </a:prstGeom>
          <a:noFill/>
        </p:spPr>
        <p:txBody>
          <a:bodyPr wrap="square" rtlCol="0">
            <a:spAutoFit/>
          </a:bodyPr>
          <a:lstStyle/>
          <a:p>
            <a:r>
              <a:rPr lang="en-US" dirty="0"/>
              <a:t>Classification depends on comparing relative distance from the origin to the data points vs. the decision boundary.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F629DE-D211-08A3-5844-48F1A096B79D}"/>
                  </a:ext>
                </a:extLst>
              </p:cNvPr>
              <p:cNvSpPr txBox="1"/>
              <p:nvPr/>
            </p:nvSpPr>
            <p:spPr>
              <a:xfrm>
                <a:off x="797812" y="5250372"/>
                <a:ext cx="6094206" cy="527260"/>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𝑤</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𝑋</m:t>
                          </m:r>
                        </m:e>
                      </m:ac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𝑐</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𝑡h𝑒</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𝑝𝑜𝑖𝑛𝑡</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𝑙𝑖𝑒𝑠</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𝑜𝑛</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𝑡h𝑒</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𝑑𝑒𝑐𝑖𝑠𝑖𝑜𝑛</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𝑏𝑜𝑢𝑛𝑑𝑎𝑟𝑦</m:t>
                      </m:r>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1200" kern="1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2CF629DE-D211-08A3-5844-48F1A096B79D}"/>
                  </a:ext>
                </a:extLst>
              </p:cNvPr>
              <p:cNvSpPr txBox="1">
                <a:spLocks noRot="1" noChangeAspect="1" noMove="1" noResize="1" noEditPoints="1" noAdjustHandles="1" noChangeArrowheads="1" noChangeShapeType="1" noTextEdit="1"/>
              </p:cNvSpPr>
              <p:nvPr/>
            </p:nvSpPr>
            <p:spPr>
              <a:xfrm>
                <a:off x="797812" y="5250372"/>
                <a:ext cx="6094206" cy="52726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51BEBD0-0625-3112-BE37-551FF9E48ECC}"/>
                  </a:ext>
                </a:extLst>
              </p:cNvPr>
              <p:cNvSpPr txBox="1"/>
              <p:nvPr/>
            </p:nvSpPr>
            <p:spPr>
              <a:xfrm>
                <a:off x="1091157" y="5657365"/>
                <a:ext cx="3786563" cy="96218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𝑤</m:t>
                      </m:r>
                      <m:r>
                        <a:rPr lang="en-US" i="1" kern="100">
                          <a:latin typeface="Cambria Math" panose="02040503050406030204" pitchFamily="18" charset="0"/>
                          <a:ea typeface="DengXian" panose="02010600030101010101" pitchFamily="2" charset="-122"/>
                          <a:cs typeface="Times New Roman" panose="02020603050405020304" pitchFamily="18" charset="0"/>
                        </a:rPr>
                        <m:t> ∙</m:t>
                      </m:r>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𝑋</m:t>
                          </m:r>
                        </m:e>
                      </m:ac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&gt;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𝑐</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𝑝𝑜𝑠𝑖𝑡𝑖𝑣𝑒</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𝑐𝑙𝑎𝑠𝑠𝑖𝑓𝑐𝑎𝑡𝑖𝑜𝑛</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12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𝑤</m:t>
                      </m:r>
                      <m:r>
                        <a:rPr lang="en-US" i="1" kern="100">
                          <a:latin typeface="Cambria Math" panose="02040503050406030204" pitchFamily="18" charset="0"/>
                          <a:ea typeface="DengXian" panose="02010600030101010101" pitchFamily="2" charset="-122"/>
                          <a:cs typeface="Times New Roman" panose="02020603050405020304" pitchFamily="18" charset="0"/>
                        </a:rPr>
                        <m:t> ∙</m:t>
                      </m:r>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𝑋</m:t>
                          </m:r>
                        </m:e>
                      </m:ac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𝑐</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𝑛𝑒𝑔𝑎𝑡𝑖𝑣𝑒</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𝑐𝑙𝑎𝑠𝑠𝑖𝑓𝑐𝑎𝑡𝑖𝑜𝑛</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1200" kern="1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38" name="TextBox 37">
                <a:extLst>
                  <a:ext uri="{FF2B5EF4-FFF2-40B4-BE49-F238E27FC236}">
                    <a16:creationId xmlns:a16="http://schemas.microsoft.com/office/drawing/2014/main" id="{051BEBD0-0625-3112-BE37-551FF9E48ECC}"/>
                  </a:ext>
                </a:extLst>
              </p:cNvPr>
              <p:cNvSpPr txBox="1">
                <a:spLocks noRot="1" noChangeAspect="1" noMove="1" noResize="1" noEditPoints="1" noAdjustHandles="1" noChangeArrowheads="1" noChangeShapeType="1" noTextEdit="1"/>
              </p:cNvSpPr>
              <p:nvPr/>
            </p:nvSpPr>
            <p:spPr>
              <a:xfrm>
                <a:off x="1091157" y="5657365"/>
                <a:ext cx="3786563" cy="962186"/>
              </a:xfrm>
              <a:prstGeom prst="rect">
                <a:avLst/>
              </a:prstGeom>
              <a:blipFill>
                <a:blip r:embed="rId10"/>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7F7361-7219-B618-544D-82867D9502D0}"/>
              </a:ext>
            </a:extLst>
          </p:cNvPr>
          <p:cNvSpPr txBox="1"/>
          <p:nvPr/>
        </p:nvSpPr>
        <p:spPr>
          <a:xfrm>
            <a:off x="2321572" y="3564382"/>
            <a:ext cx="235375" cy="246221"/>
          </a:xfrm>
          <a:prstGeom prst="rect">
            <a:avLst/>
          </a:prstGeom>
          <a:noFill/>
        </p:spPr>
        <p:txBody>
          <a:bodyPr wrap="square">
            <a:spAutoFit/>
          </a:bodyPr>
          <a:lstStyle/>
          <a:p>
            <a:r>
              <a:rPr lang="en-US" sz="1000" dirty="0"/>
              <a:t>o</a:t>
            </a:r>
          </a:p>
        </p:txBody>
      </p:sp>
    </p:spTree>
    <p:extLst>
      <p:ext uri="{BB962C8B-B14F-4D97-AF65-F5344CB8AC3E}">
        <p14:creationId xmlns:p14="http://schemas.microsoft.com/office/powerpoint/2010/main" val="219852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7DA16-3ADA-66A6-1708-0C837E8FA82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1A5915-EE31-C842-DFA4-6945DD90CD84}"/>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CB6CE6-A45D-CF11-095D-BAE14226E334}"/>
              </a:ext>
            </a:extLst>
          </p:cNvPr>
          <p:cNvSpPr txBox="1"/>
          <p:nvPr/>
        </p:nvSpPr>
        <p:spPr>
          <a:xfrm>
            <a:off x="2392832" y="400830"/>
            <a:ext cx="8531525" cy="369332"/>
          </a:xfrm>
          <a:prstGeom prst="rect">
            <a:avLst/>
          </a:prstGeom>
          <a:noFill/>
        </p:spPr>
        <p:txBody>
          <a:bodyPr wrap="square" rtlCol="0">
            <a:spAutoFit/>
          </a:bodyPr>
          <a:lstStyle/>
          <a:p>
            <a:r>
              <a:rPr lang="en-US" dirty="0"/>
              <a:t>	</a:t>
            </a:r>
            <a:r>
              <a:rPr lang="en-US" b="1" dirty="0">
                <a:solidFill>
                  <a:schemeClr val="bg1"/>
                </a:solidFill>
              </a:rPr>
              <a:t>Goal of an Activation Function </a:t>
            </a:r>
          </a:p>
        </p:txBody>
      </p:sp>
      <p:grpSp>
        <p:nvGrpSpPr>
          <p:cNvPr id="70" name="Group 69">
            <a:extLst>
              <a:ext uri="{FF2B5EF4-FFF2-40B4-BE49-F238E27FC236}">
                <a16:creationId xmlns:a16="http://schemas.microsoft.com/office/drawing/2014/main" id="{40644E5B-BACB-4D26-6134-D4422A34BD3B}"/>
              </a:ext>
            </a:extLst>
          </p:cNvPr>
          <p:cNvGrpSpPr/>
          <p:nvPr/>
        </p:nvGrpSpPr>
        <p:grpSpPr>
          <a:xfrm>
            <a:off x="5846007" y="2291959"/>
            <a:ext cx="4020127" cy="2965300"/>
            <a:chOff x="5724335" y="1946350"/>
            <a:chExt cx="4020127" cy="2965300"/>
          </a:xfrm>
        </p:grpSpPr>
        <p:grpSp>
          <p:nvGrpSpPr>
            <p:cNvPr id="67" name="Group 66">
              <a:extLst>
                <a:ext uri="{FF2B5EF4-FFF2-40B4-BE49-F238E27FC236}">
                  <a16:creationId xmlns:a16="http://schemas.microsoft.com/office/drawing/2014/main" id="{F25957E2-4301-C1EC-237D-37117D847913}"/>
                </a:ext>
              </a:extLst>
            </p:cNvPr>
            <p:cNvGrpSpPr/>
            <p:nvPr/>
          </p:nvGrpSpPr>
          <p:grpSpPr>
            <a:xfrm>
              <a:off x="5724335" y="1946350"/>
              <a:ext cx="4020127" cy="2965300"/>
              <a:chOff x="5656786" y="1946350"/>
              <a:chExt cx="4020127" cy="2965300"/>
            </a:xfrm>
          </p:grpSpPr>
          <p:grpSp>
            <p:nvGrpSpPr>
              <p:cNvPr id="38" name="Group 37">
                <a:extLst>
                  <a:ext uri="{FF2B5EF4-FFF2-40B4-BE49-F238E27FC236}">
                    <a16:creationId xmlns:a16="http://schemas.microsoft.com/office/drawing/2014/main" id="{00612F56-DBED-6CB2-6D1B-9A8E1ED3029B}"/>
                  </a:ext>
                </a:extLst>
              </p:cNvPr>
              <p:cNvGrpSpPr/>
              <p:nvPr/>
            </p:nvGrpSpPr>
            <p:grpSpPr>
              <a:xfrm>
                <a:off x="5656786" y="1946350"/>
                <a:ext cx="4020127" cy="2965300"/>
                <a:chOff x="4866986" y="2767616"/>
                <a:chExt cx="4020127" cy="2965300"/>
              </a:xfrm>
            </p:grpSpPr>
            <p:grpSp>
              <p:nvGrpSpPr>
                <p:cNvPr id="23" name="Group 22">
                  <a:extLst>
                    <a:ext uri="{FF2B5EF4-FFF2-40B4-BE49-F238E27FC236}">
                      <a16:creationId xmlns:a16="http://schemas.microsoft.com/office/drawing/2014/main" id="{F4F71A5B-7E04-6E70-D8ED-552AC131F940}"/>
                    </a:ext>
                  </a:extLst>
                </p:cNvPr>
                <p:cNvGrpSpPr/>
                <p:nvPr/>
              </p:nvGrpSpPr>
              <p:grpSpPr>
                <a:xfrm>
                  <a:off x="4866986" y="2767616"/>
                  <a:ext cx="4020127" cy="2965300"/>
                  <a:chOff x="5939616" y="2878748"/>
                  <a:chExt cx="4020127" cy="2965300"/>
                </a:xfrm>
              </p:grpSpPr>
              <p:pic>
                <p:nvPicPr>
                  <p:cNvPr id="14" name="Picture 13">
                    <a:extLst>
                      <a:ext uri="{FF2B5EF4-FFF2-40B4-BE49-F238E27FC236}">
                        <a16:creationId xmlns:a16="http://schemas.microsoft.com/office/drawing/2014/main" id="{07EE23CA-2741-5652-600F-10E1789CA38C}"/>
                      </a:ext>
                    </a:extLst>
                  </p:cNvPr>
                  <p:cNvPicPr>
                    <a:picLocks noChangeAspect="1"/>
                  </p:cNvPicPr>
                  <p:nvPr/>
                </p:nvPicPr>
                <p:blipFill>
                  <a:blip r:embed="rId3"/>
                  <a:stretch>
                    <a:fillRect/>
                  </a:stretch>
                </p:blipFill>
                <p:spPr>
                  <a:xfrm>
                    <a:off x="5939616" y="2878748"/>
                    <a:ext cx="4020127" cy="2965300"/>
                  </a:xfrm>
                  <a:prstGeom prst="rect">
                    <a:avLst/>
                  </a:prstGeom>
                </p:spPr>
              </p:pic>
              <p:pic>
                <p:nvPicPr>
                  <p:cNvPr id="20" name="Picture 19">
                    <a:extLst>
                      <a:ext uri="{FF2B5EF4-FFF2-40B4-BE49-F238E27FC236}">
                        <a16:creationId xmlns:a16="http://schemas.microsoft.com/office/drawing/2014/main" id="{757B6C53-B952-01ED-FBF6-9A502285615A}"/>
                      </a:ext>
                    </a:extLst>
                  </p:cNvPr>
                  <p:cNvPicPr>
                    <a:picLocks noChangeAspect="1"/>
                  </p:cNvPicPr>
                  <p:nvPr/>
                </p:nvPicPr>
                <p:blipFill>
                  <a:blip r:embed="rId4"/>
                  <a:stretch>
                    <a:fillRect/>
                  </a:stretch>
                </p:blipFill>
                <p:spPr>
                  <a:xfrm rot="2302619">
                    <a:off x="7714640" y="3170582"/>
                    <a:ext cx="1646081" cy="1165245"/>
                  </a:xfrm>
                  <a:prstGeom prst="rect">
                    <a:avLst/>
                  </a:prstGeom>
                </p:spPr>
              </p:pic>
            </p:grpSp>
            <p:pic>
              <p:nvPicPr>
                <p:cNvPr id="34" name="Picture 33">
                  <a:extLst>
                    <a:ext uri="{FF2B5EF4-FFF2-40B4-BE49-F238E27FC236}">
                      <a16:creationId xmlns:a16="http://schemas.microsoft.com/office/drawing/2014/main" id="{C82A874E-9981-7C15-42D4-253B4436F688}"/>
                    </a:ext>
                  </a:extLst>
                </p:cNvPr>
                <p:cNvPicPr>
                  <a:picLocks noChangeAspect="1"/>
                </p:cNvPicPr>
                <p:nvPr/>
              </p:nvPicPr>
              <p:blipFill>
                <a:blip r:embed="rId5"/>
                <a:stretch>
                  <a:fillRect/>
                </a:stretch>
              </p:blipFill>
              <p:spPr>
                <a:xfrm>
                  <a:off x="6657977" y="4741479"/>
                  <a:ext cx="414491" cy="405071"/>
                </a:xfrm>
                <a:prstGeom prst="rect">
                  <a:avLst/>
                </a:prstGeom>
              </p:spPr>
            </p:pic>
            <p:pic>
              <p:nvPicPr>
                <p:cNvPr id="35" name="Picture 34">
                  <a:extLst>
                    <a:ext uri="{FF2B5EF4-FFF2-40B4-BE49-F238E27FC236}">
                      <a16:creationId xmlns:a16="http://schemas.microsoft.com/office/drawing/2014/main" id="{52F60963-CDAA-6908-3F44-3598859D213D}"/>
                    </a:ext>
                  </a:extLst>
                </p:cNvPr>
                <p:cNvPicPr>
                  <a:picLocks noChangeAspect="1"/>
                </p:cNvPicPr>
                <p:nvPr/>
              </p:nvPicPr>
              <p:blipFill>
                <a:blip r:embed="rId5"/>
                <a:stretch>
                  <a:fillRect/>
                </a:stretch>
              </p:blipFill>
              <p:spPr>
                <a:xfrm>
                  <a:off x="6805004" y="5115468"/>
                  <a:ext cx="414491" cy="405071"/>
                </a:xfrm>
                <a:prstGeom prst="rect">
                  <a:avLst/>
                </a:prstGeom>
              </p:spPr>
            </p:pic>
            <p:pic>
              <p:nvPicPr>
                <p:cNvPr id="36" name="Picture 35">
                  <a:extLst>
                    <a:ext uri="{FF2B5EF4-FFF2-40B4-BE49-F238E27FC236}">
                      <a16:creationId xmlns:a16="http://schemas.microsoft.com/office/drawing/2014/main" id="{E8143CAF-9943-153C-5443-AB9D71A00258}"/>
                    </a:ext>
                  </a:extLst>
                </p:cNvPr>
                <p:cNvPicPr>
                  <a:picLocks noChangeAspect="1"/>
                </p:cNvPicPr>
                <p:nvPr/>
              </p:nvPicPr>
              <p:blipFill>
                <a:blip r:embed="rId5"/>
                <a:stretch>
                  <a:fillRect/>
                </a:stretch>
              </p:blipFill>
              <p:spPr>
                <a:xfrm>
                  <a:off x="7003323" y="4766279"/>
                  <a:ext cx="414491" cy="405071"/>
                </a:xfrm>
                <a:prstGeom prst="rect">
                  <a:avLst/>
                </a:prstGeom>
              </p:spPr>
            </p:pic>
            <p:pic>
              <p:nvPicPr>
                <p:cNvPr id="37" name="Picture 36">
                  <a:extLst>
                    <a:ext uri="{FF2B5EF4-FFF2-40B4-BE49-F238E27FC236}">
                      <a16:creationId xmlns:a16="http://schemas.microsoft.com/office/drawing/2014/main" id="{7FA7477C-98F4-C802-2BFA-96AB74109C9A}"/>
                    </a:ext>
                  </a:extLst>
                </p:cNvPr>
                <p:cNvPicPr>
                  <a:picLocks noChangeAspect="1"/>
                </p:cNvPicPr>
                <p:nvPr/>
              </p:nvPicPr>
              <p:blipFill>
                <a:blip r:embed="rId5"/>
                <a:stretch>
                  <a:fillRect/>
                </a:stretch>
              </p:blipFill>
              <p:spPr>
                <a:xfrm>
                  <a:off x="7150350" y="4866304"/>
                  <a:ext cx="414491" cy="562946"/>
                </a:xfrm>
                <a:prstGeom prst="rect">
                  <a:avLst/>
                </a:prstGeom>
              </p:spPr>
            </p:pic>
          </p:grpSp>
          <p:pic>
            <p:nvPicPr>
              <p:cNvPr id="53" name="Picture 52">
                <a:extLst>
                  <a:ext uri="{FF2B5EF4-FFF2-40B4-BE49-F238E27FC236}">
                    <a16:creationId xmlns:a16="http://schemas.microsoft.com/office/drawing/2014/main" id="{E7F2A850-400E-3147-CF66-F54AFDF5AC6B}"/>
                  </a:ext>
                </a:extLst>
              </p:cNvPr>
              <p:cNvPicPr>
                <a:picLocks noChangeAspect="1"/>
              </p:cNvPicPr>
              <p:nvPr/>
            </p:nvPicPr>
            <p:blipFill>
              <a:blip r:embed="rId6"/>
              <a:stretch>
                <a:fillRect/>
              </a:stretch>
            </p:blipFill>
            <p:spPr>
              <a:xfrm>
                <a:off x="7639857" y="3992303"/>
                <a:ext cx="145965" cy="145405"/>
              </a:xfrm>
              <a:prstGeom prst="rect">
                <a:avLst/>
              </a:prstGeom>
            </p:spPr>
          </p:pic>
          <p:pic>
            <p:nvPicPr>
              <p:cNvPr id="57" name="Picture 56">
                <a:extLst>
                  <a:ext uri="{FF2B5EF4-FFF2-40B4-BE49-F238E27FC236}">
                    <a16:creationId xmlns:a16="http://schemas.microsoft.com/office/drawing/2014/main" id="{5EF1D832-75E2-C3D5-6020-4B158BEFDBD6}"/>
                  </a:ext>
                </a:extLst>
              </p:cNvPr>
              <p:cNvPicPr>
                <a:picLocks noChangeAspect="1"/>
              </p:cNvPicPr>
              <p:nvPr/>
            </p:nvPicPr>
            <p:blipFill>
              <a:blip r:embed="rId6"/>
              <a:stretch>
                <a:fillRect/>
              </a:stretch>
            </p:blipFill>
            <p:spPr>
              <a:xfrm>
                <a:off x="7768008" y="4251414"/>
                <a:ext cx="145965" cy="145405"/>
              </a:xfrm>
              <a:prstGeom prst="rect">
                <a:avLst/>
              </a:prstGeom>
            </p:spPr>
          </p:pic>
          <p:pic>
            <p:nvPicPr>
              <p:cNvPr id="58" name="Picture 57">
                <a:extLst>
                  <a:ext uri="{FF2B5EF4-FFF2-40B4-BE49-F238E27FC236}">
                    <a16:creationId xmlns:a16="http://schemas.microsoft.com/office/drawing/2014/main" id="{FBD40238-C707-5730-9625-3E9336DCE056}"/>
                  </a:ext>
                </a:extLst>
              </p:cNvPr>
              <p:cNvPicPr>
                <a:picLocks noChangeAspect="1"/>
              </p:cNvPicPr>
              <p:nvPr/>
            </p:nvPicPr>
            <p:blipFill>
              <a:blip r:embed="rId6"/>
              <a:stretch>
                <a:fillRect/>
              </a:stretch>
            </p:blipFill>
            <p:spPr>
              <a:xfrm>
                <a:off x="7984704" y="4017104"/>
                <a:ext cx="145965" cy="145405"/>
              </a:xfrm>
              <a:prstGeom prst="rect">
                <a:avLst/>
              </a:prstGeom>
            </p:spPr>
          </p:pic>
          <p:pic>
            <p:nvPicPr>
              <p:cNvPr id="59" name="Picture 58">
                <a:extLst>
                  <a:ext uri="{FF2B5EF4-FFF2-40B4-BE49-F238E27FC236}">
                    <a16:creationId xmlns:a16="http://schemas.microsoft.com/office/drawing/2014/main" id="{A1C637F2-026D-4298-BF30-5EEEAAAA923D}"/>
                  </a:ext>
                </a:extLst>
              </p:cNvPr>
              <p:cNvPicPr>
                <a:picLocks noChangeAspect="1"/>
              </p:cNvPicPr>
              <p:nvPr/>
            </p:nvPicPr>
            <p:blipFill>
              <a:blip r:embed="rId6"/>
              <a:stretch>
                <a:fillRect/>
              </a:stretch>
            </p:blipFill>
            <p:spPr>
              <a:xfrm>
                <a:off x="8121253" y="4225764"/>
                <a:ext cx="145965" cy="145405"/>
              </a:xfrm>
              <a:prstGeom prst="rect">
                <a:avLst/>
              </a:prstGeom>
            </p:spPr>
          </p:pic>
          <p:pic>
            <p:nvPicPr>
              <p:cNvPr id="61" name="Picture 60">
                <a:extLst>
                  <a:ext uri="{FF2B5EF4-FFF2-40B4-BE49-F238E27FC236}">
                    <a16:creationId xmlns:a16="http://schemas.microsoft.com/office/drawing/2014/main" id="{F522BEB2-3DD2-C104-4932-0C189A151C69}"/>
                  </a:ext>
                </a:extLst>
              </p:cNvPr>
              <p:cNvPicPr>
                <a:picLocks noChangeAspect="1"/>
              </p:cNvPicPr>
              <p:nvPr/>
            </p:nvPicPr>
            <p:blipFill>
              <a:blip r:embed="rId7"/>
              <a:stretch>
                <a:fillRect/>
              </a:stretch>
            </p:blipFill>
            <p:spPr>
              <a:xfrm>
                <a:off x="8701422" y="3360764"/>
                <a:ext cx="194715" cy="189680"/>
              </a:xfrm>
              <a:prstGeom prst="rect">
                <a:avLst/>
              </a:prstGeom>
            </p:spPr>
          </p:pic>
          <p:pic>
            <p:nvPicPr>
              <p:cNvPr id="62" name="Picture 61">
                <a:extLst>
                  <a:ext uri="{FF2B5EF4-FFF2-40B4-BE49-F238E27FC236}">
                    <a16:creationId xmlns:a16="http://schemas.microsoft.com/office/drawing/2014/main" id="{D34BCAC1-EE40-AA3B-6FCD-F8401A1ACEC6}"/>
                  </a:ext>
                </a:extLst>
              </p:cNvPr>
              <p:cNvPicPr>
                <a:picLocks noChangeAspect="1"/>
              </p:cNvPicPr>
              <p:nvPr/>
            </p:nvPicPr>
            <p:blipFill>
              <a:blip r:embed="rId7"/>
              <a:stretch>
                <a:fillRect/>
              </a:stretch>
            </p:blipFill>
            <p:spPr>
              <a:xfrm>
                <a:off x="7934880" y="3091654"/>
                <a:ext cx="194715" cy="189680"/>
              </a:xfrm>
              <a:prstGeom prst="rect">
                <a:avLst/>
              </a:prstGeom>
            </p:spPr>
          </p:pic>
          <p:pic>
            <p:nvPicPr>
              <p:cNvPr id="63" name="Picture 62">
                <a:extLst>
                  <a:ext uri="{FF2B5EF4-FFF2-40B4-BE49-F238E27FC236}">
                    <a16:creationId xmlns:a16="http://schemas.microsoft.com/office/drawing/2014/main" id="{986F2D3C-3466-41F0-0B3A-5755CEC20220}"/>
                  </a:ext>
                </a:extLst>
              </p:cNvPr>
              <p:cNvPicPr>
                <a:picLocks noChangeAspect="1"/>
              </p:cNvPicPr>
              <p:nvPr/>
            </p:nvPicPr>
            <p:blipFill>
              <a:blip r:embed="rId7"/>
              <a:stretch>
                <a:fillRect/>
              </a:stretch>
            </p:blipFill>
            <p:spPr>
              <a:xfrm>
                <a:off x="8370640" y="3119229"/>
                <a:ext cx="194715" cy="189680"/>
              </a:xfrm>
              <a:prstGeom prst="rect">
                <a:avLst/>
              </a:prstGeom>
            </p:spPr>
          </p:pic>
          <p:pic>
            <p:nvPicPr>
              <p:cNvPr id="64" name="Picture 63">
                <a:extLst>
                  <a:ext uri="{FF2B5EF4-FFF2-40B4-BE49-F238E27FC236}">
                    <a16:creationId xmlns:a16="http://schemas.microsoft.com/office/drawing/2014/main" id="{577C3848-9429-31D8-172C-2069698DB333}"/>
                  </a:ext>
                </a:extLst>
              </p:cNvPr>
              <p:cNvPicPr>
                <a:picLocks noChangeAspect="1"/>
              </p:cNvPicPr>
              <p:nvPr/>
            </p:nvPicPr>
            <p:blipFill>
              <a:blip r:embed="rId7"/>
              <a:stretch>
                <a:fillRect/>
              </a:stretch>
            </p:blipFill>
            <p:spPr>
              <a:xfrm>
                <a:off x="8338501" y="3440602"/>
                <a:ext cx="194715" cy="189680"/>
              </a:xfrm>
              <a:prstGeom prst="rect">
                <a:avLst/>
              </a:prstGeom>
            </p:spPr>
          </p:pic>
          <p:pic>
            <p:nvPicPr>
              <p:cNvPr id="65" name="Picture 64">
                <a:extLst>
                  <a:ext uri="{FF2B5EF4-FFF2-40B4-BE49-F238E27FC236}">
                    <a16:creationId xmlns:a16="http://schemas.microsoft.com/office/drawing/2014/main" id="{F684411A-C861-25AF-2C43-F93034CC8304}"/>
                  </a:ext>
                </a:extLst>
              </p:cNvPr>
              <p:cNvPicPr>
                <a:picLocks noChangeAspect="1"/>
              </p:cNvPicPr>
              <p:nvPr/>
            </p:nvPicPr>
            <p:blipFill>
              <a:blip r:embed="rId7"/>
              <a:stretch>
                <a:fillRect/>
              </a:stretch>
            </p:blipFill>
            <p:spPr>
              <a:xfrm>
                <a:off x="8653433" y="2973882"/>
                <a:ext cx="194715" cy="189680"/>
              </a:xfrm>
              <a:prstGeom prst="rect">
                <a:avLst/>
              </a:prstGeom>
            </p:spPr>
          </p:pic>
          <p:pic>
            <p:nvPicPr>
              <p:cNvPr id="66" name="Picture 65">
                <a:extLst>
                  <a:ext uri="{FF2B5EF4-FFF2-40B4-BE49-F238E27FC236}">
                    <a16:creationId xmlns:a16="http://schemas.microsoft.com/office/drawing/2014/main" id="{54E221BB-C12C-CCE9-B0A3-CE918EB76A30}"/>
                  </a:ext>
                </a:extLst>
              </p:cNvPr>
              <p:cNvPicPr>
                <a:picLocks noChangeAspect="1"/>
              </p:cNvPicPr>
              <p:nvPr/>
            </p:nvPicPr>
            <p:blipFill>
              <a:blip r:embed="rId7"/>
              <a:stretch>
                <a:fillRect/>
              </a:stretch>
            </p:blipFill>
            <p:spPr>
              <a:xfrm>
                <a:off x="8136884" y="2739652"/>
                <a:ext cx="194715" cy="189680"/>
              </a:xfrm>
              <a:prstGeom prst="rect">
                <a:avLst/>
              </a:prstGeom>
            </p:spPr>
          </p:pic>
        </p:grpSp>
        <p:cxnSp>
          <p:nvCxnSpPr>
            <p:cNvPr id="69" name="Straight Connector 68">
              <a:extLst>
                <a:ext uri="{FF2B5EF4-FFF2-40B4-BE49-F238E27FC236}">
                  <a16:creationId xmlns:a16="http://schemas.microsoft.com/office/drawing/2014/main" id="{45763816-A124-DA9C-EC92-7C2E51F3F0E2}"/>
                </a:ext>
              </a:extLst>
            </p:cNvPr>
            <p:cNvCxnSpPr/>
            <p:nvPr/>
          </p:nvCxnSpPr>
          <p:spPr>
            <a:xfrm>
              <a:off x="6718300" y="2739652"/>
              <a:ext cx="2245386" cy="15856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BA3BAE5-D572-1C11-EE7A-726734B33D1D}"/>
              </a:ext>
            </a:extLst>
          </p:cNvPr>
          <p:cNvGrpSpPr/>
          <p:nvPr/>
        </p:nvGrpSpPr>
        <p:grpSpPr>
          <a:xfrm>
            <a:off x="1081429" y="2585342"/>
            <a:ext cx="4324718" cy="2901805"/>
            <a:chOff x="1091157" y="2158361"/>
            <a:chExt cx="4324718" cy="2901805"/>
          </a:xfrm>
        </p:grpSpPr>
        <p:pic>
          <p:nvPicPr>
            <p:cNvPr id="26" name="Picture 25">
              <a:extLst>
                <a:ext uri="{FF2B5EF4-FFF2-40B4-BE49-F238E27FC236}">
                  <a16:creationId xmlns:a16="http://schemas.microsoft.com/office/drawing/2014/main" id="{0FA6EC6A-33DD-3CD2-A742-C3B7CD86B112}"/>
                </a:ext>
              </a:extLst>
            </p:cNvPr>
            <p:cNvPicPr>
              <a:picLocks noChangeAspect="1"/>
            </p:cNvPicPr>
            <p:nvPr/>
          </p:nvPicPr>
          <p:blipFill>
            <a:blip r:embed="rId8"/>
            <a:stretch>
              <a:fillRect/>
            </a:stretch>
          </p:blipFill>
          <p:spPr>
            <a:xfrm>
              <a:off x="1091157" y="2158361"/>
              <a:ext cx="4088595" cy="2901805"/>
            </a:xfrm>
            <a:prstGeom prst="rect">
              <a:avLst/>
            </a:prstGeom>
          </p:spPr>
        </p:pic>
        <p:pic>
          <p:nvPicPr>
            <p:cNvPr id="73" name="Picture 72">
              <a:extLst>
                <a:ext uri="{FF2B5EF4-FFF2-40B4-BE49-F238E27FC236}">
                  <a16:creationId xmlns:a16="http://schemas.microsoft.com/office/drawing/2014/main" id="{F839F31C-587E-7F1E-8BA1-818519FB8D8B}"/>
                </a:ext>
              </a:extLst>
            </p:cNvPr>
            <p:cNvPicPr>
              <a:picLocks noChangeAspect="1"/>
            </p:cNvPicPr>
            <p:nvPr/>
          </p:nvPicPr>
          <p:blipFill>
            <a:blip r:embed="rId9"/>
            <a:stretch>
              <a:fillRect/>
            </a:stretch>
          </p:blipFill>
          <p:spPr>
            <a:xfrm>
              <a:off x="4234610" y="3225441"/>
              <a:ext cx="1181265" cy="1267002"/>
            </a:xfrm>
            <a:prstGeom prst="rect">
              <a:avLst/>
            </a:prstGeom>
          </p:spPr>
        </p:pic>
      </p:grpSp>
      <p:cxnSp>
        <p:nvCxnSpPr>
          <p:cNvPr id="5" name="Straight Arrow Connector 4">
            <a:extLst>
              <a:ext uri="{FF2B5EF4-FFF2-40B4-BE49-F238E27FC236}">
                <a16:creationId xmlns:a16="http://schemas.microsoft.com/office/drawing/2014/main" id="{E7ED3F59-892D-B9BF-F99E-BE5AB1EAF130}"/>
              </a:ext>
            </a:extLst>
          </p:cNvPr>
          <p:cNvCxnSpPr>
            <a:cxnSpLocks/>
          </p:cNvCxnSpPr>
          <p:nvPr/>
        </p:nvCxnSpPr>
        <p:spPr>
          <a:xfrm>
            <a:off x="3038475" y="3407778"/>
            <a:ext cx="413687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EEA4241-27A6-B5BF-A486-3518D724A2DD}"/>
              </a:ext>
            </a:extLst>
          </p:cNvPr>
          <p:cNvSpPr txBox="1"/>
          <p:nvPr/>
        </p:nvSpPr>
        <p:spPr>
          <a:xfrm>
            <a:off x="4131685" y="3006091"/>
            <a:ext cx="2076677" cy="646331"/>
          </a:xfrm>
          <a:prstGeom prst="rect">
            <a:avLst/>
          </a:prstGeom>
          <a:noFill/>
        </p:spPr>
        <p:txBody>
          <a:bodyPr wrap="square" rtlCol="0">
            <a:spAutoFit/>
          </a:bodyPr>
          <a:lstStyle/>
          <a:p>
            <a:r>
              <a:rPr lang="en-US" dirty="0"/>
              <a:t>Decision Boundary</a:t>
            </a:r>
          </a:p>
          <a:p>
            <a:pPr marL="342900" indent="-342900">
              <a:buAutoNum type="arabicPeriod"/>
            </a:pPr>
            <a:endParaRPr lang="en-US" dirty="0"/>
          </a:p>
        </p:txBody>
      </p:sp>
      <p:sp>
        <p:nvSpPr>
          <p:cNvPr id="12" name="TextBox 11">
            <a:extLst>
              <a:ext uri="{FF2B5EF4-FFF2-40B4-BE49-F238E27FC236}">
                <a16:creationId xmlns:a16="http://schemas.microsoft.com/office/drawing/2014/main" id="{E54DDA3F-5C20-5752-0E99-78BEAE4F76B1}"/>
              </a:ext>
            </a:extLst>
          </p:cNvPr>
          <p:cNvSpPr txBox="1"/>
          <p:nvPr/>
        </p:nvSpPr>
        <p:spPr>
          <a:xfrm>
            <a:off x="1231008" y="1210454"/>
            <a:ext cx="9068420" cy="923330"/>
          </a:xfrm>
          <a:prstGeom prst="rect">
            <a:avLst/>
          </a:prstGeom>
          <a:noFill/>
        </p:spPr>
        <p:txBody>
          <a:bodyPr wrap="square" rtlCol="0">
            <a:spAutoFit/>
          </a:bodyPr>
          <a:lstStyle/>
          <a:p>
            <a:r>
              <a:rPr lang="en-US" dirty="0"/>
              <a:t>Activation function translates a line into a nonlinear decision boundary in a 2D space;</a:t>
            </a:r>
          </a:p>
          <a:p>
            <a:r>
              <a:rPr lang="en-US" dirty="0"/>
              <a:t>Logistic regression normally choose sigmoid function as its activation function:</a:t>
            </a:r>
          </a:p>
          <a:p>
            <a:pPr marL="342900" indent="-342900">
              <a:buAutoNum type="arabicPeriod"/>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263277-7B79-DAB2-0372-D4C7E7D10B42}"/>
                  </a:ext>
                </a:extLst>
              </p:cNvPr>
              <p:cNvSpPr txBox="1"/>
              <p:nvPr/>
            </p:nvSpPr>
            <p:spPr>
              <a:xfrm>
                <a:off x="1218747" y="1817570"/>
                <a:ext cx="2762573"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𝐴𝑐𝑡𝑖𝑣𝑎𝑡𝑖𝑜𝑛</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1+</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r>
                                <a:rPr lang="en-US" b="0" i="1" smtClean="0">
                                  <a:latin typeface="Cambria Math" panose="02040503050406030204" pitchFamily="18" charset="0"/>
                                </a:rPr>
                                <m:t>𝑧</m:t>
                              </m:r>
                            </m:sup>
                          </m:sSup>
                        </m:den>
                      </m:f>
                    </m:oMath>
                  </m:oMathPara>
                </a14:m>
                <a:endParaRPr lang="en-US" dirty="0"/>
              </a:p>
            </p:txBody>
          </p:sp>
        </mc:Choice>
        <mc:Fallback xmlns="">
          <p:sp>
            <p:nvSpPr>
              <p:cNvPr id="13" name="TextBox 12">
                <a:extLst>
                  <a:ext uri="{FF2B5EF4-FFF2-40B4-BE49-F238E27FC236}">
                    <a16:creationId xmlns:a16="http://schemas.microsoft.com/office/drawing/2014/main" id="{65263277-7B79-DAB2-0372-D4C7E7D10B42}"/>
                  </a:ext>
                </a:extLst>
              </p:cNvPr>
              <p:cNvSpPr txBox="1">
                <a:spLocks noRot="1" noChangeAspect="1" noMove="1" noResize="1" noEditPoints="1" noAdjustHandles="1" noChangeArrowheads="1" noChangeShapeType="1" noTextEdit="1"/>
              </p:cNvSpPr>
              <p:nvPr/>
            </p:nvSpPr>
            <p:spPr>
              <a:xfrm>
                <a:off x="1218747" y="1817570"/>
                <a:ext cx="2762573" cy="617348"/>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05990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6DA9C-8BDD-4F77-354F-AD52221A2D9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B560287-0AF1-71D9-BFF4-164246D28C56}"/>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9484EF8-F6AB-95C0-C496-D214EA8CDFF3}"/>
              </a:ext>
            </a:extLst>
          </p:cNvPr>
          <p:cNvSpPr txBox="1"/>
          <p:nvPr/>
        </p:nvSpPr>
        <p:spPr>
          <a:xfrm>
            <a:off x="2402483" y="471332"/>
            <a:ext cx="5653888" cy="369332"/>
          </a:xfrm>
          <a:prstGeom prst="rect">
            <a:avLst/>
          </a:prstGeom>
          <a:noFill/>
        </p:spPr>
        <p:txBody>
          <a:bodyPr wrap="square" rtlCol="0">
            <a:spAutoFit/>
          </a:bodyPr>
          <a:lstStyle/>
          <a:p>
            <a:r>
              <a:rPr lang="en-US" dirty="0"/>
              <a:t>	</a:t>
            </a:r>
            <a:r>
              <a:rPr lang="en-US" b="1" dirty="0">
                <a:solidFill>
                  <a:schemeClr val="bg1"/>
                </a:solidFill>
              </a:rPr>
              <a:t>Decision Boundary in a Hyper-dimension Space  </a:t>
            </a:r>
          </a:p>
        </p:txBody>
      </p:sp>
      <p:sp>
        <p:nvSpPr>
          <p:cNvPr id="19" name="TextBox 18">
            <a:extLst>
              <a:ext uri="{FF2B5EF4-FFF2-40B4-BE49-F238E27FC236}">
                <a16:creationId xmlns:a16="http://schemas.microsoft.com/office/drawing/2014/main" id="{A7604507-CAD8-A6F4-B1ED-BDD3F165EB96}"/>
              </a:ext>
            </a:extLst>
          </p:cNvPr>
          <p:cNvSpPr txBox="1"/>
          <p:nvPr/>
        </p:nvSpPr>
        <p:spPr>
          <a:xfrm>
            <a:off x="1091156" y="1382577"/>
            <a:ext cx="10430284" cy="369332"/>
          </a:xfrm>
          <a:prstGeom prst="rect">
            <a:avLst/>
          </a:prstGeom>
          <a:noFill/>
        </p:spPr>
        <p:txBody>
          <a:bodyPr wrap="square" rtlCol="0">
            <a:spAutoFit/>
          </a:bodyPr>
          <a:lstStyle/>
          <a:p>
            <a:r>
              <a:rPr lang="en-US" dirty="0"/>
              <a:t>Activation function translates a hyperplane into a complex decision boundary in a higher dimension space </a:t>
            </a:r>
          </a:p>
        </p:txBody>
      </p:sp>
      <p:pic>
        <p:nvPicPr>
          <p:cNvPr id="16" name="Picture 15">
            <a:extLst>
              <a:ext uri="{FF2B5EF4-FFF2-40B4-BE49-F238E27FC236}">
                <a16:creationId xmlns:a16="http://schemas.microsoft.com/office/drawing/2014/main" id="{8AAB8A3E-EC8D-0658-383C-F83CB6EF6053}"/>
              </a:ext>
            </a:extLst>
          </p:cNvPr>
          <p:cNvPicPr>
            <a:picLocks noChangeAspect="1"/>
          </p:cNvPicPr>
          <p:nvPr/>
        </p:nvPicPr>
        <p:blipFill>
          <a:blip r:embed="rId3"/>
          <a:stretch>
            <a:fillRect/>
          </a:stretch>
        </p:blipFill>
        <p:spPr>
          <a:xfrm>
            <a:off x="7470641" y="3409133"/>
            <a:ext cx="190527" cy="209579"/>
          </a:xfrm>
          <a:prstGeom prst="rect">
            <a:avLst/>
          </a:prstGeom>
        </p:spPr>
      </p:pic>
      <p:grpSp>
        <p:nvGrpSpPr>
          <p:cNvPr id="21" name="Group 20">
            <a:extLst>
              <a:ext uri="{FF2B5EF4-FFF2-40B4-BE49-F238E27FC236}">
                <a16:creationId xmlns:a16="http://schemas.microsoft.com/office/drawing/2014/main" id="{7487EC12-6093-72D7-C481-4EFBE1F605C6}"/>
              </a:ext>
            </a:extLst>
          </p:cNvPr>
          <p:cNvGrpSpPr/>
          <p:nvPr/>
        </p:nvGrpSpPr>
        <p:grpSpPr>
          <a:xfrm>
            <a:off x="387277" y="2499951"/>
            <a:ext cx="4536759" cy="3295929"/>
            <a:chOff x="59620" y="2976292"/>
            <a:chExt cx="4536759" cy="3295929"/>
          </a:xfrm>
        </p:grpSpPr>
        <p:pic>
          <p:nvPicPr>
            <p:cNvPr id="38" name="Picture 37">
              <a:extLst>
                <a:ext uri="{FF2B5EF4-FFF2-40B4-BE49-F238E27FC236}">
                  <a16:creationId xmlns:a16="http://schemas.microsoft.com/office/drawing/2014/main" id="{8D091A1D-4405-CAED-B868-9BD5C6F053A4}"/>
                </a:ext>
              </a:extLst>
            </p:cNvPr>
            <p:cNvPicPr>
              <a:picLocks noChangeAspect="1"/>
            </p:cNvPicPr>
            <p:nvPr/>
          </p:nvPicPr>
          <p:blipFill>
            <a:blip r:embed="rId4"/>
            <a:stretch>
              <a:fillRect/>
            </a:stretch>
          </p:blipFill>
          <p:spPr>
            <a:xfrm>
              <a:off x="3482845" y="3231223"/>
              <a:ext cx="545154" cy="623202"/>
            </a:xfrm>
            <a:prstGeom prst="rect">
              <a:avLst/>
            </a:prstGeom>
          </p:spPr>
        </p:pic>
        <p:pic>
          <p:nvPicPr>
            <p:cNvPr id="40" name="Picture 39">
              <a:extLst>
                <a:ext uri="{FF2B5EF4-FFF2-40B4-BE49-F238E27FC236}">
                  <a16:creationId xmlns:a16="http://schemas.microsoft.com/office/drawing/2014/main" id="{2962BC52-DF8D-10A4-20AD-CC7E4E268278}"/>
                </a:ext>
              </a:extLst>
            </p:cNvPr>
            <p:cNvPicPr>
              <a:picLocks noChangeAspect="1"/>
            </p:cNvPicPr>
            <p:nvPr/>
          </p:nvPicPr>
          <p:blipFill>
            <a:blip r:embed="rId5"/>
            <a:stretch>
              <a:fillRect/>
            </a:stretch>
          </p:blipFill>
          <p:spPr>
            <a:xfrm>
              <a:off x="2619251" y="4041755"/>
              <a:ext cx="159068" cy="187989"/>
            </a:xfrm>
            <a:prstGeom prst="rect">
              <a:avLst/>
            </a:prstGeom>
          </p:spPr>
        </p:pic>
        <p:pic>
          <p:nvPicPr>
            <p:cNvPr id="41" name="Picture 40">
              <a:extLst>
                <a:ext uri="{FF2B5EF4-FFF2-40B4-BE49-F238E27FC236}">
                  <a16:creationId xmlns:a16="http://schemas.microsoft.com/office/drawing/2014/main" id="{F805C219-184B-B90D-8629-74B8BD5FC3F2}"/>
                </a:ext>
              </a:extLst>
            </p:cNvPr>
            <p:cNvPicPr>
              <a:picLocks noChangeAspect="1"/>
            </p:cNvPicPr>
            <p:nvPr/>
          </p:nvPicPr>
          <p:blipFill>
            <a:blip r:embed="rId5"/>
            <a:stretch>
              <a:fillRect/>
            </a:stretch>
          </p:blipFill>
          <p:spPr>
            <a:xfrm>
              <a:off x="2329691" y="4003655"/>
              <a:ext cx="159068" cy="187989"/>
            </a:xfrm>
            <a:prstGeom prst="rect">
              <a:avLst/>
            </a:prstGeom>
          </p:spPr>
        </p:pic>
        <p:pic>
          <p:nvPicPr>
            <p:cNvPr id="42" name="Picture 41">
              <a:extLst>
                <a:ext uri="{FF2B5EF4-FFF2-40B4-BE49-F238E27FC236}">
                  <a16:creationId xmlns:a16="http://schemas.microsoft.com/office/drawing/2014/main" id="{6BED1DDE-634E-5289-BBB5-71A3227E17BB}"/>
                </a:ext>
              </a:extLst>
            </p:cNvPr>
            <p:cNvPicPr>
              <a:picLocks noChangeAspect="1"/>
            </p:cNvPicPr>
            <p:nvPr/>
          </p:nvPicPr>
          <p:blipFill>
            <a:blip r:embed="rId5"/>
            <a:stretch>
              <a:fillRect/>
            </a:stretch>
          </p:blipFill>
          <p:spPr>
            <a:xfrm>
              <a:off x="2490663" y="4146543"/>
              <a:ext cx="159068" cy="187989"/>
            </a:xfrm>
            <a:prstGeom prst="rect">
              <a:avLst/>
            </a:prstGeom>
          </p:spPr>
        </p:pic>
        <p:pic>
          <p:nvPicPr>
            <p:cNvPr id="43" name="Picture 42">
              <a:extLst>
                <a:ext uri="{FF2B5EF4-FFF2-40B4-BE49-F238E27FC236}">
                  <a16:creationId xmlns:a16="http://schemas.microsoft.com/office/drawing/2014/main" id="{404C668D-4B21-9CCC-7269-517EBD387694}"/>
                </a:ext>
              </a:extLst>
            </p:cNvPr>
            <p:cNvPicPr>
              <a:picLocks noChangeAspect="1"/>
            </p:cNvPicPr>
            <p:nvPr/>
          </p:nvPicPr>
          <p:blipFill>
            <a:blip r:embed="rId5"/>
            <a:stretch>
              <a:fillRect/>
            </a:stretch>
          </p:blipFill>
          <p:spPr>
            <a:xfrm>
              <a:off x="2504951" y="3881735"/>
              <a:ext cx="159068" cy="187989"/>
            </a:xfrm>
            <a:prstGeom prst="rect">
              <a:avLst/>
            </a:prstGeom>
          </p:spPr>
        </p:pic>
        <p:pic>
          <p:nvPicPr>
            <p:cNvPr id="44" name="Picture 43">
              <a:extLst>
                <a:ext uri="{FF2B5EF4-FFF2-40B4-BE49-F238E27FC236}">
                  <a16:creationId xmlns:a16="http://schemas.microsoft.com/office/drawing/2014/main" id="{04FAA2F2-E6D5-5259-D3F2-C03341B30314}"/>
                </a:ext>
              </a:extLst>
            </p:cNvPr>
            <p:cNvPicPr>
              <a:picLocks noChangeAspect="1"/>
            </p:cNvPicPr>
            <p:nvPr/>
          </p:nvPicPr>
          <p:blipFill>
            <a:blip r:embed="rId5"/>
            <a:stretch>
              <a:fillRect/>
            </a:stretch>
          </p:blipFill>
          <p:spPr>
            <a:xfrm>
              <a:off x="2635443" y="4298943"/>
              <a:ext cx="159068" cy="187989"/>
            </a:xfrm>
            <a:prstGeom prst="rect">
              <a:avLst/>
            </a:prstGeom>
          </p:spPr>
        </p:pic>
        <p:pic>
          <p:nvPicPr>
            <p:cNvPr id="45" name="Picture 44">
              <a:extLst>
                <a:ext uri="{FF2B5EF4-FFF2-40B4-BE49-F238E27FC236}">
                  <a16:creationId xmlns:a16="http://schemas.microsoft.com/office/drawing/2014/main" id="{A6D4C649-9293-4DBF-1915-FEB6BD58C771}"/>
                </a:ext>
              </a:extLst>
            </p:cNvPr>
            <p:cNvPicPr>
              <a:picLocks noChangeAspect="1"/>
            </p:cNvPicPr>
            <p:nvPr/>
          </p:nvPicPr>
          <p:blipFill>
            <a:blip r:embed="rId5"/>
            <a:stretch>
              <a:fillRect/>
            </a:stretch>
          </p:blipFill>
          <p:spPr>
            <a:xfrm>
              <a:off x="2749743" y="4443723"/>
              <a:ext cx="159068" cy="187989"/>
            </a:xfrm>
            <a:prstGeom prst="rect">
              <a:avLst/>
            </a:prstGeom>
          </p:spPr>
        </p:pic>
        <p:pic>
          <p:nvPicPr>
            <p:cNvPr id="46" name="Picture 45">
              <a:extLst>
                <a:ext uri="{FF2B5EF4-FFF2-40B4-BE49-F238E27FC236}">
                  <a16:creationId xmlns:a16="http://schemas.microsoft.com/office/drawing/2014/main" id="{D089043C-8F66-77D5-3F4D-B810CEE505F2}"/>
                </a:ext>
              </a:extLst>
            </p:cNvPr>
            <p:cNvPicPr>
              <a:picLocks noChangeAspect="1"/>
            </p:cNvPicPr>
            <p:nvPr/>
          </p:nvPicPr>
          <p:blipFill>
            <a:blip r:embed="rId5"/>
            <a:stretch>
              <a:fillRect/>
            </a:stretch>
          </p:blipFill>
          <p:spPr>
            <a:xfrm>
              <a:off x="2277303" y="4390383"/>
              <a:ext cx="159068" cy="187989"/>
            </a:xfrm>
            <a:prstGeom prst="rect">
              <a:avLst/>
            </a:prstGeom>
          </p:spPr>
        </p:pic>
        <p:pic>
          <p:nvPicPr>
            <p:cNvPr id="47" name="Picture 46">
              <a:extLst>
                <a:ext uri="{FF2B5EF4-FFF2-40B4-BE49-F238E27FC236}">
                  <a16:creationId xmlns:a16="http://schemas.microsoft.com/office/drawing/2014/main" id="{558A6911-79E7-978A-CB28-31F64290D588}"/>
                </a:ext>
              </a:extLst>
            </p:cNvPr>
            <p:cNvPicPr>
              <a:picLocks noChangeAspect="1"/>
            </p:cNvPicPr>
            <p:nvPr/>
          </p:nvPicPr>
          <p:blipFill>
            <a:blip r:embed="rId5"/>
            <a:stretch>
              <a:fillRect/>
            </a:stretch>
          </p:blipFill>
          <p:spPr>
            <a:xfrm>
              <a:off x="2460183" y="4550403"/>
              <a:ext cx="159068" cy="187989"/>
            </a:xfrm>
            <a:prstGeom prst="rect">
              <a:avLst/>
            </a:prstGeom>
          </p:spPr>
        </p:pic>
        <p:grpSp>
          <p:nvGrpSpPr>
            <p:cNvPr id="55" name="Group 54">
              <a:extLst>
                <a:ext uri="{FF2B5EF4-FFF2-40B4-BE49-F238E27FC236}">
                  <a16:creationId xmlns:a16="http://schemas.microsoft.com/office/drawing/2014/main" id="{6D3A7DDA-60E2-5B7C-2A21-729ED80D857C}"/>
                </a:ext>
              </a:extLst>
            </p:cNvPr>
            <p:cNvGrpSpPr/>
            <p:nvPr/>
          </p:nvGrpSpPr>
          <p:grpSpPr>
            <a:xfrm>
              <a:off x="59620" y="2976292"/>
              <a:ext cx="4536759" cy="3295929"/>
              <a:chOff x="1167501" y="3060421"/>
              <a:chExt cx="4536759" cy="3295929"/>
            </a:xfrm>
          </p:grpSpPr>
          <p:grpSp>
            <p:nvGrpSpPr>
              <p:cNvPr id="53" name="Group 52">
                <a:extLst>
                  <a:ext uri="{FF2B5EF4-FFF2-40B4-BE49-F238E27FC236}">
                    <a16:creationId xmlns:a16="http://schemas.microsoft.com/office/drawing/2014/main" id="{FE157938-89F9-251C-2C14-52DF59B03E60}"/>
                  </a:ext>
                </a:extLst>
              </p:cNvPr>
              <p:cNvGrpSpPr/>
              <p:nvPr/>
            </p:nvGrpSpPr>
            <p:grpSpPr>
              <a:xfrm>
                <a:off x="1167501" y="3060421"/>
                <a:ext cx="4536759" cy="3295929"/>
                <a:chOff x="1167501" y="3060421"/>
                <a:chExt cx="4536759" cy="3295929"/>
              </a:xfrm>
            </p:grpSpPr>
            <p:grpSp>
              <p:nvGrpSpPr>
                <p:cNvPr id="18" name="Group 17">
                  <a:extLst>
                    <a:ext uri="{FF2B5EF4-FFF2-40B4-BE49-F238E27FC236}">
                      <a16:creationId xmlns:a16="http://schemas.microsoft.com/office/drawing/2014/main" id="{4E171C09-90C9-5D96-3782-79954A10E727}"/>
                    </a:ext>
                  </a:extLst>
                </p:cNvPr>
                <p:cNvGrpSpPr/>
                <p:nvPr/>
              </p:nvGrpSpPr>
              <p:grpSpPr>
                <a:xfrm>
                  <a:off x="1167501" y="3060421"/>
                  <a:ext cx="4536759" cy="3295929"/>
                  <a:chOff x="1167501" y="3060421"/>
                  <a:chExt cx="4536759" cy="3295929"/>
                </a:xfrm>
              </p:grpSpPr>
              <p:grpSp>
                <p:nvGrpSpPr>
                  <p:cNvPr id="15" name="Group 14">
                    <a:extLst>
                      <a:ext uri="{FF2B5EF4-FFF2-40B4-BE49-F238E27FC236}">
                        <a16:creationId xmlns:a16="http://schemas.microsoft.com/office/drawing/2014/main" id="{741E27B4-78A2-40DE-978A-43509E8557E0}"/>
                      </a:ext>
                    </a:extLst>
                  </p:cNvPr>
                  <p:cNvGrpSpPr/>
                  <p:nvPr/>
                </p:nvGrpSpPr>
                <p:grpSpPr>
                  <a:xfrm>
                    <a:off x="1526316" y="3060421"/>
                    <a:ext cx="4026667" cy="3295929"/>
                    <a:chOff x="1526316" y="3060421"/>
                    <a:chExt cx="4026667" cy="3295929"/>
                  </a:xfrm>
                </p:grpSpPr>
                <p:pic>
                  <p:nvPicPr>
                    <p:cNvPr id="5" name="Picture 4">
                      <a:extLst>
                        <a:ext uri="{FF2B5EF4-FFF2-40B4-BE49-F238E27FC236}">
                          <a16:creationId xmlns:a16="http://schemas.microsoft.com/office/drawing/2014/main" id="{B5E77A51-35AF-CEA2-E66F-1A33AE259D2A}"/>
                        </a:ext>
                      </a:extLst>
                    </p:cNvPr>
                    <p:cNvPicPr>
                      <a:picLocks noChangeAspect="1"/>
                    </p:cNvPicPr>
                    <p:nvPr/>
                  </p:nvPicPr>
                  <p:blipFill>
                    <a:blip r:embed="rId6"/>
                    <a:stretch>
                      <a:fillRect/>
                    </a:stretch>
                  </p:blipFill>
                  <p:spPr>
                    <a:xfrm>
                      <a:off x="1526316" y="3060421"/>
                      <a:ext cx="4026667" cy="3295929"/>
                    </a:xfrm>
                    <a:prstGeom prst="rect">
                      <a:avLst/>
                    </a:prstGeom>
                  </p:spPr>
                </p:pic>
                <p:pic>
                  <p:nvPicPr>
                    <p:cNvPr id="12" name="Picture 11">
                      <a:extLst>
                        <a:ext uri="{FF2B5EF4-FFF2-40B4-BE49-F238E27FC236}">
                          <a16:creationId xmlns:a16="http://schemas.microsoft.com/office/drawing/2014/main" id="{44626CAF-550D-994C-2FCA-7E9C95607559}"/>
                        </a:ext>
                      </a:extLst>
                    </p:cNvPr>
                    <p:cNvPicPr>
                      <a:picLocks noChangeAspect="1"/>
                    </p:cNvPicPr>
                    <p:nvPr/>
                  </p:nvPicPr>
                  <p:blipFill>
                    <a:blip r:embed="rId7"/>
                    <a:stretch>
                      <a:fillRect/>
                    </a:stretch>
                  </p:blipFill>
                  <p:spPr>
                    <a:xfrm>
                      <a:off x="1545241" y="3179531"/>
                      <a:ext cx="447737" cy="2514951"/>
                    </a:xfrm>
                    <a:prstGeom prst="rect">
                      <a:avLst/>
                    </a:prstGeom>
                  </p:spPr>
                </p:pic>
              </p:grpSp>
              <p:pic>
                <p:nvPicPr>
                  <p:cNvPr id="13" name="Picture 12">
                    <a:extLst>
                      <a:ext uri="{FF2B5EF4-FFF2-40B4-BE49-F238E27FC236}">
                        <a16:creationId xmlns:a16="http://schemas.microsoft.com/office/drawing/2014/main" id="{2EEF793E-97C9-94CA-DBA4-6877789C1BBD}"/>
                      </a:ext>
                    </a:extLst>
                  </p:cNvPr>
                  <p:cNvPicPr>
                    <a:picLocks noChangeAspect="1"/>
                  </p:cNvPicPr>
                  <p:nvPr/>
                </p:nvPicPr>
                <p:blipFill>
                  <a:blip r:embed="rId7"/>
                  <a:stretch>
                    <a:fillRect/>
                  </a:stretch>
                </p:blipFill>
                <p:spPr>
                  <a:xfrm rot="17267231">
                    <a:off x="2130100" y="4665253"/>
                    <a:ext cx="532595" cy="2457794"/>
                  </a:xfrm>
                  <a:prstGeom prst="rect">
                    <a:avLst/>
                  </a:prstGeom>
                </p:spPr>
              </p:pic>
              <p:pic>
                <p:nvPicPr>
                  <p:cNvPr id="17" name="Picture 16">
                    <a:extLst>
                      <a:ext uri="{FF2B5EF4-FFF2-40B4-BE49-F238E27FC236}">
                        <a16:creationId xmlns:a16="http://schemas.microsoft.com/office/drawing/2014/main" id="{174EE6B9-C675-8014-4FF7-34E937270219}"/>
                      </a:ext>
                    </a:extLst>
                  </p:cNvPr>
                  <p:cNvPicPr>
                    <a:picLocks noChangeAspect="1"/>
                  </p:cNvPicPr>
                  <p:nvPr/>
                </p:nvPicPr>
                <p:blipFill>
                  <a:blip r:embed="rId7"/>
                  <a:stretch>
                    <a:fillRect/>
                  </a:stretch>
                </p:blipFill>
                <p:spPr>
                  <a:xfrm rot="4896520">
                    <a:off x="4209065" y="4782456"/>
                    <a:ext cx="532595" cy="2457794"/>
                  </a:xfrm>
                  <a:prstGeom prst="rect">
                    <a:avLst/>
                  </a:prstGeom>
                </p:spPr>
              </p:pic>
            </p:grpSp>
            <p:pic>
              <p:nvPicPr>
                <p:cNvPr id="37" name="Picture 36">
                  <a:extLst>
                    <a:ext uri="{FF2B5EF4-FFF2-40B4-BE49-F238E27FC236}">
                      <a16:creationId xmlns:a16="http://schemas.microsoft.com/office/drawing/2014/main" id="{1978182D-BA09-5B42-C69A-9B5A21862E7C}"/>
                    </a:ext>
                  </a:extLst>
                </p:cNvPr>
                <p:cNvPicPr>
                  <a:picLocks noChangeAspect="1"/>
                </p:cNvPicPr>
                <p:nvPr/>
              </p:nvPicPr>
              <p:blipFill>
                <a:blip r:embed="rId4"/>
                <a:stretch>
                  <a:fillRect/>
                </a:stretch>
              </p:blipFill>
              <p:spPr>
                <a:xfrm>
                  <a:off x="2239577" y="4143521"/>
                  <a:ext cx="981182" cy="1121654"/>
                </a:xfrm>
                <a:prstGeom prst="rect">
                  <a:avLst/>
                </a:prstGeom>
              </p:spPr>
            </p:pic>
            <p:pic>
              <p:nvPicPr>
                <p:cNvPr id="52" name="Picture 51">
                  <a:extLst>
                    <a:ext uri="{FF2B5EF4-FFF2-40B4-BE49-F238E27FC236}">
                      <a16:creationId xmlns:a16="http://schemas.microsoft.com/office/drawing/2014/main" id="{05D5CF19-C6AE-A583-19A1-FEC78E0067C6}"/>
                    </a:ext>
                  </a:extLst>
                </p:cNvPr>
                <p:cNvPicPr>
                  <a:picLocks noChangeAspect="1"/>
                </p:cNvPicPr>
                <p:nvPr/>
              </p:nvPicPr>
              <p:blipFill>
                <a:blip r:embed="rId8"/>
                <a:stretch>
                  <a:fillRect/>
                </a:stretch>
              </p:blipFill>
              <p:spPr>
                <a:xfrm>
                  <a:off x="3182707" y="3956339"/>
                  <a:ext cx="1019317" cy="962159"/>
                </a:xfrm>
                <a:prstGeom prst="rect">
                  <a:avLst/>
                </a:prstGeom>
              </p:spPr>
            </p:pic>
          </p:grpSp>
          <p:pic>
            <p:nvPicPr>
              <p:cNvPr id="54" name="Picture 53">
                <a:extLst>
                  <a:ext uri="{FF2B5EF4-FFF2-40B4-BE49-F238E27FC236}">
                    <a16:creationId xmlns:a16="http://schemas.microsoft.com/office/drawing/2014/main" id="{426C0BE0-03EB-9E5F-D660-D24269FB94CB}"/>
                  </a:ext>
                </a:extLst>
              </p:cNvPr>
              <p:cNvPicPr>
                <a:picLocks noChangeAspect="1"/>
              </p:cNvPicPr>
              <p:nvPr/>
            </p:nvPicPr>
            <p:blipFill>
              <a:blip r:embed="rId8"/>
              <a:stretch>
                <a:fillRect/>
              </a:stretch>
            </p:blipFill>
            <p:spPr>
              <a:xfrm>
                <a:off x="4353644" y="3362507"/>
                <a:ext cx="1019317" cy="962159"/>
              </a:xfrm>
              <a:prstGeom prst="rect">
                <a:avLst/>
              </a:prstGeom>
            </p:spPr>
          </p:pic>
        </p:grpSp>
        <p:sp>
          <p:nvSpPr>
            <p:cNvPr id="50" name="Oval 49">
              <a:extLst>
                <a:ext uri="{FF2B5EF4-FFF2-40B4-BE49-F238E27FC236}">
                  <a16:creationId xmlns:a16="http://schemas.microsoft.com/office/drawing/2014/main" id="{964EB56D-086A-2B7C-AD14-39214A75A1E5}"/>
                </a:ext>
              </a:extLst>
            </p:cNvPr>
            <p:cNvSpPr/>
            <p:nvPr/>
          </p:nvSpPr>
          <p:spPr>
            <a:xfrm>
              <a:off x="2010204" y="4046796"/>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489F8FBA-221C-DD8D-09CD-5F9949879156}"/>
                </a:ext>
              </a:extLst>
            </p:cNvPr>
            <p:cNvSpPr/>
            <p:nvPr/>
          </p:nvSpPr>
          <p:spPr>
            <a:xfrm>
              <a:off x="2599760" y="4321175"/>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7C5C9619-F06A-82E6-6B57-5154D9AB4CAE}"/>
                </a:ext>
              </a:extLst>
            </p:cNvPr>
            <p:cNvGrpSpPr/>
            <p:nvPr/>
          </p:nvGrpSpPr>
          <p:grpSpPr>
            <a:xfrm>
              <a:off x="2001083" y="3705751"/>
              <a:ext cx="1104717" cy="1045367"/>
              <a:chOff x="2001083" y="3705751"/>
              <a:chExt cx="1104717" cy="1045367"/>
            </a:xfrm>
          </p:grpSpPr>
          <p:sp>
            <p:nvSpPr>
              <p:cNvPr id="56" name="Oval 55">
                <a:extLst>
                  <a:ext uri="{FF2B5EF4-FFF2-40B4-BE49-F238E27FC236}">
                    <a16:creationId xmlns:a16="http://schemas.microsoft.com/office/drawing/2014/main" id="{63052B52-A78C-D6DA-9226-B31FEFA472A1}"/>
                  </a:ext>
                </a:extLst>
              </p:cNvPr>
              <p:cNvSpPr/>
              <p:nvPr/>
            </p:nvSpPr>
            <p:spPr>
              <a:xfrm>
                <a:off x="2094425" y="4206884"/>
                <a:ext cx="153669" cy="155343"/>
              </a:xfrm>
              <a:prstGeom prst="ellipse">
                <a:avLst/>
              </a:prstGeom>
              <a:solidFill>
                <a:srgbClr val="FF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BE5004E-7754-4D03-D2AF-873A7621CF09}"/>
                  </a:ext>
                </a:extLst>
              </p:cNvPr>
              <p:cNvSpPr/>
              <p:nvPr/>
            </p:nvSpPr>
            <p:spPr>
              <a:xfrm>
                <a:off x="2246825" y="4359284"/>
                <a:ext cx="153669" cy="155343"/>
              </a:xfrm>
              <a:prstGeom prst="ellipse">
                <a:avLst/>
              </a:prstGeom>
              <a:solidFill>
                <a:srgbClr val="FF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2C8E5DED-B0E9-3BBB-6305-6D3156581F83}"/>
                  </a:ext>
                </a:extLst>
              </p:cNvPr>
              <p:cNvSpPr/>
              <p:nvPr/>
            </p:nvSpPr>
            <p:spPr>
              <a:xfrm>
                <a:off x="2399225" y="4511684"/>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A184631F-5029-6D00-2368-20E014F943B6}"/>
                  </a:ext>
                </a:extLst>
              </p:cNvPr>
              <p:cNvSpPr/>
              <p:nvPr/>
            </p:nvSpPr>
            <p:spPr>
              <a:xfrm>
                <a:off x="2001083" y="4403751"/>
                <a:ext cx="153669" cy="155343"/>
              </a:xfrm>
              <a:prstGeom prst="ellipse">
                <a:avLst/>
              </a:prstGeom>
              <a:solidFill>
                <a:srgbClr val="FF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21ED37B5-BAB7-A064-7523-453A4D1BFEB6}"/>
                  </a:ext>
                </a:extLst>
              </p:cNvPr>
              <p:cNvSpPr/>
              <p:nvPr/>
            </p:nvSpPr>
            <p:spPr>
              <a:xfrm>
                <a:off x="2169990" y="4587949"/>
                <a:ext cx="153669" cy="155343"/>
              </a:xfrm>
              <a:prstGeom prst="ellipse">
                <a:avLst/>
              </a:prstGeom>
              <a:solidFill>
                <a:srgbClr val="FF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3B210771-7076-DA5A-0832-316DE3AAEBC6}"/>
                  </a:ext>
                </a:extLst>
              </p:cNvPr>
              <p:cNvSpPr/>
              <p:nvPr/>
            </p:nvSpPr>
            <p:spPr>
              <a:xfrm>
                <a:off x="2598123" y="4595775"/>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649C2C1C-5F15-52B5-2F6B-6EC3F120C249}"/>
                  </a:ext>
                </a:extLst>
              </p:cNvPr>
              <p:cNvSpPr/>
              <p:nvPr/>
            </p:nvSpPr>
            <p:spPr>
              <a:xfrm>
                <a:off x="2893318" y="4318601"/>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86F6FB8F-8725-291C-8828-457DEB01AF4B}"/>
                  </a:ext>
                </a:extLst>
              </p:cNvPr>
              <p:cNvSpPr/>
              <p:nvPr/>
            </p:nvSpPr>
            <p:spPr>
              <a:xfrm>
                <a:off x="2952131" y="3881735"/>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1767916D-9BC8-2341-D929-55645DD14E25}"/>
                  </a:ext>
                </a:extLst>
              </p:cNvPr>
              <p:cNvSpPr/>
              <p:nvPr/>
            </p:nvSpPr>
            <p:spPr>
              <a:xfrm>
                <a:off x="2567298" y="3705751"/>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A87F1E07-BFCB-5875-1AAE-5F7F9770E07E}"/>
                  </a:ext>
                </a:extLst>
              </p:cNvPr>
              <p:cNvSpPr/>
              <p:nvPr/>
            </p:nvSpPr>
            <p:spPr>
              <a:xfrm>
                <a:off x="2816809" y="4109745"/>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A8D7DDDC-3CDE-8A3C-3F3E-CB4F8F63261B}"/>
                  </a:ext>
                </a:extLst>
              </p:cNvPr>
              <p:cNvSpPr/>
              <p:nvPr/>
            </p:nvSpPr>
            <p:spPr>
              <a:xfrm>
                <a:off x="2311912" y="4120270"/>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BEDE0AFA-661D-826F-9218-41B07D6C9FF3}"/>
                  </a:ext>
                </a:extLst>
              </p:cNvPr>
              <p:cNvSpPr/>
              <p:nvPr/>
            </p:nvSpPr>
            <p:spPr>
              <a:xfrm>
                <a:off x="2580761" y="3912020"/>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C8EF16CA-08DE-FD37-0CEB-CDD1A4C60263}"/>
                  </a:ext>
                </a:extLst>
              </p:cNvPr>
              <p:cNvSpPr/>
              <p:nvPr/>
            </p:nvSpPr>
            <p:spPr>
              <a:xfrm>
                <a:off x="2275472" y="3899141"/>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Oval 69">
              <a:extLst>
                <a:ext uri="{FF2B5EF4-FFF2-40B4-BE49-F238E27FC236}">
                  <a16:creationId xmlns:a16="http://schemas.microsoft.com/office/drawing/2014/main" id="{D56E2FAB-F0C2-2555-3926-363B6B18C02F}"/>
                </a:ext>
              </a:extLst>
            </p:cNvPr>
            <p:cNvSpPr/>
            <p:nvPr/>
          </p:nvSpPr>
          <p:spPr>
            <a:xfrm>
              <a:off x="2561150" y="4130684"/>
              <a:ext cx="153669" cy="155343"/>
            </a:xfrm>
            <a:prstGeom prst="ellipse">
              <a:avLst/>
            </a:prstGeom>
            <a:solidFill>
              <a:srgbClr val="C0000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E2D875BA-8D7F-244B-0CD6-58727BDAF4EC}"/>
                </a:ext>
              </a:extLst>
            </p:cNvPr>
            <p:cNvSpPr/>
            <p:nvPr/>
          </p:nvSpPr>
          <p:spPr>
            <a:xfrm>
              <a:off x="3504053" y="3960911"/>
              <a:ext cx="153669" cy="155343"/>
            </a:xfrm>
            <a:prstGeom prst="ellipse">
              <a:avLst/>
            </a:prstGeom>
            <a:solidFill>
              <a:srgbClr val="00206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26AEF31-7542-D14D-F8B7-714AEA67A06A}"/>
                </a:ext>
              </a:extLst>
            </p:cNvPr>
            <p:cNvSpPr/>
            <p:nvPr/>
          </p:nvSpPr>
          <p:spPr>
            <a:xfrm>
              <a:off x="2932779" y="3129939"/>
              <a:ext cx="153669" cy="155343"/>
            </a:xfrm>
            <a:prstGeom prst="ellipse">
              <a:avLst/>
            </a:prstGeom>
            <a:solidFill>
              <a:srgbClr val="00206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82B62FD5-1358-3280-3A42-70B0A5A422B1}"/>
                </a:ext>
              </a:extLst>
            </p:cNvPr>
            <p:cNvSpPr/>
            <p:nvPr/>
          </p:nvSpPr>
          <p:spPr>
            <a:xfrm>
              <a:off x="3399432" y="3532122"/>
              <a:ext cx="153669" cy="155343"/>
            </a:xfrm>
            <a:prstGeom prst="ellipse">
              <a:avLst/>
            </a:prstGeom>
            <a:solidFill>
              <a:srgbClr val="00206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7AA24432-E823-85E0-AE51-3BE51061D87D}"/>
                </a:ext>
              </a:extLst>
            </p:cNvPr>
            <p:cNvSpPr/>
            <p:nvPr/>
          </p:nvSpPr>
          <p:spPr>
            <a:xfrm>
              <a:off x="2647393" y="3028830"/>
              <a:ext cx="153669" cy="155343"/>
            </a:xfrm>
            <a:prstGeom prst="ellipse">
              <a:avLst/>
            </a:prstGeom>
            <a:solidFill>
              <a:srgbClr val="1E63A8"/>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631B5545-4E3E-5085-369B-EC67D9CF5B26}"/>
                </a:ext>
              </a:extLst>
            </p:cNvPr>
            <p:cNvSpPr/>
            <p:nvPr/>
          </p:nvSpPr>
          <p:spPr>
            <a:xfrm>
              <a:off x="1255917" y="3861309"/>
              <a:ext cx="153669" cy="155343"/>
            </a:xfrm>
            <a:prstGeom prst="ellipse">
              <a:avLst/>
            </a:prstGeom>
            <a:solidFill>
              <a:srgbClr val="00206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0C20F66D-3CEE-831C-3505-7EBB16E79F6F}"/>
                </a:ext>
              </a:extLst>
            </p:cNvPr>
            <p:cNvSpPr/>
            <p:nvPr/>
          </p:nvSpPr>
          <p:spPr>
            <a:xfrm>
              <a:off x="1779985" y="3397259"/>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A05CD874-D2D6-3CDA-0CF2-EBE72519827C}"/>
                </a:ext>
              </a:extLst>
            </p:cNvPr>
            <p:cNvSpPr/>
            <p:nvPr/>
          </p:nvSpPr>
          <p:spPr>
            <a:xfrm>
              <a:off x="1323435" y="4152072"/>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72C2E1F5-8D66-97AF-394B-FA7506511F52}"/>
                </a:ext>
              </a:extLst>
            </p:cNvPr>
            <p:cNvSpPr/>
            <p:nvPr/>
          </p:nvSpPr>
          <p:spPr>
            <a:xfrm>
              <a:off x="2311912" y="3227923"/>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CF93779D-702D-A6A2-CDEC-8D14756AF74B}"/>
                </a:ext>
              </a:extLst>
            </p:cNvPr>
            <p:cNvSpPr/>
            <p:nvPr/>
          </p:nvSpPr>
          <p:spPr>
            <a:xfrm>
              <a:off x="2075762" y="3007923"/>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C2843849-581E-564D-04DC-4C74A0C3E795}"/>
                </a:ext>
              </a:extLst>
            </p:cNvPr>
            <p:cNvSpPr/>
            <p:nvPr/>
          </p:nvSpPr>
          <p:spPr>
            <a:xfrm>
              <a:off x="1617741" y="3987706"/>
              <a:ext cx="153669" cy="155343"/>
            </a:xfrm>
            <a:prstGeom prst="ellipse">
              <a:avLst/>
            </a:prstGeom>
            <a:solidFill>
              <a:srgbClr val="00B0F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4D5CC8A5-01E0-03F3-5BC8-F637D8BC976B}"/>
                </a:ext>
              </a:extLst>
            </p:cNvPr>
            <p:cNvSpPr/>
            <p:nvPr/>
          </p:nvSpPr>
          <p:spPr>
            <a:xfrm>
              <a:off x="1721565" y="3759457"/>
              <a:ext cx="153669" cy="155343"/>
            </a:xfrm>
            <a:prstGeom prst="ellipse">
              <a:avLst/>
            </a:prstGeom>
            <a:solidFill>
              <a:srgbClr val="00B0F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E13E2BBB-7437-0E1E-6A3F-3B1B1936F574}"/>
                </a:ext>
              </a:extLst>
            </p:cNvPr>
            <p:cNvSpPr/>
            <p:nvPr/>
          </p:nvSpPr>
          <p:spPr>
            <a:xfrm>
              <a:off x="1533487" y="4330231"/>
              <a:ext cx="153669" cy="155343"/>
            </a:xfrm>
            <a:prstGeom prst="ellipse">
              <a:avLst/>
            </a:prstGeom>
            <a:solidFill>
              <a:srgbClr val="00B0F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28823824-634F-E2AA-47CE-479C7805A193}"/>
                </a:ext>
              </a:extLst>
            </p:cNvPr>
            <p:cNvSpPr/>
            <p:nvPr/>
          </p:nvSpPr>
          <p:spPr>
            <a:xfrm>
              <a:off x="1687156" y="4665620"/>
              <a:ext cx="153669" cy="155343"/>
            </a:xfrm>
            <a:prstGeom prst="ellipse">
              <a:avLst/>
            </a:prstGeom>
            <a:solidFill>
              <a:srgbClr val="00B0F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0B728FC4-D471-C012-3BED-5D902AA8D865}"/>
                </a:ext>
              </a:extLst>
            </p:cNvPr>
            <p:cNvSpPr/>
            <p:nvPr/>
          </p:nvSpPr>
          <p:spPr>
            <a:xfrm>
              <a:off x="1935421" y="4816494"/>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0333D708-B4CC-00E6-68FC-B3049C8F4E37}"/>
                </a:ext>
              </a:extLst>
            </p:cNvPr>
            <p:cNvSpPr/>
            <p:nvPr/>
          </p:nvSpPr>
          <p:spPr>
            <a:xfrm>
              <a:off x="2935180" y="4722141"/>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DA0740CF-1411-E205-B087-885C64FDFAE0}"/>
                </a:ext>
              </a:extLst>
            </p:cNvPr>
            <p:cNvSpPr/>
            <p:nvPr/>
          </p:nvSpPr>
          <p:spPr>
            <a:xfrm>
              <a:off x="3293177" y="4176795"/>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A31B8B60-FFDE-4101-D4D1-3D61D550E9A7}"/>
                </a:ext>
              </a:extLst>
            </p:cNvPr>
            <p:cNvSpPr/>
            <p:nvPr/>
          </p:nvSpPr>
          <p:spPr>
            <a:xfrm>
              <a:off x="3303245" y="3776787"/>
              <a:ext cx="153669" cy="155343"/>
            </a:xfrm>
            <a:prstGeom prst="ellipse">
              <a:avLst/>
            </a:prstGeom>
            <a:solidFill>
              <a:srgbClr val="1E63A8"/>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2779DE08-D46C-B414-D879-4679B29923DF}"/>
                </a:ext>
              </a:extLst>
            </p:cNvPr>
            <p:cNvSpPr/>
            <p:nvPr/>
          </p:nvSpPr>
          <p:spPr>
            <a:xfrm>
              <a:off x="3303245" y="4474270"/>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7C412A67-7E24-CBE7-80E1-6B4DC8FCDD4A}"/>
                </a:ext>
              </a:extLst>
            </p:cNvPr>
            <p:cNvSpPr/>
            <p:nvPr/>
          </p:nvSpPr>
          <p:spPr>
            <a:xfrm>
              <a:off x="2503925" y="4854544"/>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21ED8824-27DF-3C3F-7721-B1BDCD9ECF75}"/>
                </a:ext>
              </a:extLst>
            </p:cNvPr>
            <p:cNvSpPr/>
            <p:nvPr/>
          </p:nvSpPr>
          <p:spPr>
            <a:xfrm>
              <a:off x="2027907" y="3579399"/>
              <a:ext cx="153669" cy="155343"/>
            </a:xfrm>
            <a:prstGeom prst="ellipse">
              <a:avLst/>
            </a:prstGeom>
            <a:solidFill>
              <a:srgbClr val="00B0F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F7CC0F0F-6A02-111F-FE3B-6A13DDFD6AF1}"/>
                </a:ext>
              </a:extLst>
            </p:cNvPr>
            <p:cNvSpPr/>
            <p:nvPr/>
          </p:nvSpPr>
          <p:spPr>
            <a:xfrm>
              <a:off x="2313370" y="3474802"/>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5C186317-0BB5-4FBE-932B-B588D10B46EA}"/>
                </a:ext>
              </a:extLst>
            </p:cNvPr>
            <p:cNvSpPr/>
            <p:nvPr/>
          </p:nvSpPr>
          <p:spPr>
            <a:xfrm>
              <a:off x="3105800" y="3435343"/>
              <a:ext cx="153669" cy="155343"/>
            </a:xfrm>
            <a:prstGeom prst="ellipse">
              <a:avLst/>
            </a:prstGeom>
            <a:solidFill>
              <a:srgbClr val="1E63A8"/>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51728002-2176-083C-AEC7-C0C45AC9BB2E}"/>
                </a:ext>
              </a:extLst>
            </p:cNvPr>
            <p:cNvSpPr/>
            <p:nvPr/>
          </p:nvSpPr>
          <p:spPr>
            <a:xfrm>
              <a:off x="2788362" y="3357672"/>
              <a:ext cx="153669" cy="155343"/>
            </a:xfrm>
            <a:prstGeom prst="ellipse">
              <a:avLst/>
            </a:prstGeom>
            <a:solidFill>
              <a:srgbClr val="1E63A8"/>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071B3FA-E5EC-19CE-CF4B-1D6D1367224C}"/>
                </a:ext>
              </a:extLst>
            </p:cNvPr>
            <p:cNvSpPr/>
            <p:nvPr/>
          </p:nvSpPr>
          <p:spPr>
            <a:xfrm>
              <a:off x="3212766" y="4738822"/>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65D3B000-FF16-9055-9791-6F49A80BC976}"/>
                </a:ext>
              </a:extLst>
            </p:cNvPr>
            <p:cNvSpPr/>
            <p:nvPr/>
          </p:nvSpPr>
          <p:spPr>
            <a:xfrm>
              <a:off x="2988906" y="3634220"/>
              <a:ext cx="153669" cy="155343"/>
            </a:xfrm>
            <a:prstGeom prst="ellipse">
              <a:avLst/>
            </a:prstGeom>
            <a:solidFill>
              <a:srgbClr val="0070C0"/>
            </a:solidFill>
            <a:ln>
              <a:noFill/>
            </a:ln>
            <a:scene3d>
              <a:camera prst="orthographicFront"/>
              <a:lightRig rig="threePt" dir="t"/>
            </a:scene3d>
            <a:sp3d>
              <a:bevelT w="146050"/>
              <a:bevelB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EA2F5C26-9ECC-AD53-0F59-A9F0A4108437}"/>
                </a:ext>
              </a:extLst>
            </p:cNvPr>
            <p:cNvSpPr/>
            <p:nvPr/>
          </p:nvSpPr>
          <p:spPr>
            <a:xfrm rot="19793892">
              <a:off x="1816617" y="3730707"/>
              <a:ext cx="1426946" cy="10609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2">
            <a:extLst>
              <a:ext uri="{FF2B5EF4-FFF2-40B4-BE49-F238E27FC236}">
                <a16:creationId xmlns:a16="http://schemas.microsoft.com/office/drawing/2014/main" id="{12E3AC78-65DA-385A-DE64-3412678F9D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3369" y="2282170"/>
            <a:ext cx="3796726" cy="2942463"/>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14063AFA-839F-8A9C-CF81-B4632517D614}"/>
              </a:ext>
            </a:extLst>
          </p:cNvPr>
          <p:cNvSpPr/>
          <p:nvPr/>
        </p:nvSpPr>
        <p:spPr>
          <a:xfrm>
            <a:off x="4761747" y="3511001"/>
            <a:ext cx="1177123" cy="1250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1AE41D6-0C12-9AF5-3903-324061C0047E}"/>
              </a:ext>
            </a:extLst>
          </p:cNvPr>
          <p:cNvSpPr txBox="1"/>
          <p:nvPr/>
        </p:nvSpPr>
        <p:spPr>
          <a:xfrm>
            <a:off x="177496" y="5722725"/>
            <a:ext cx="6906812" cy="246221"/>
          </a:xfrm>
          <a:prstGeom prst="rect">
            <a:avLst/>
          </a:prstGeom>
          <a:noFill/>
        </p:spPr>
        <p:txBody>
          <a:bodyPr wrap="square" rtlCol="0">
            <a:spAutoFit/>
          </a:bodyPr>
          <a:lstStyle/>
          <a:p>
            <a:r>
              <a:rPr lang="en-US" sz="1000" dirty="0"/>
              <a:t>*Source: Deep Learning: Feed Forward Neural Networks (FFNNS) ---- Medium </a:t>
            </a:r>
          </a:p>
        </p:txBody>
      </p:sp>
    </p:spTree>
    <p:extLst>
      <p:ext uri="{BB962C8B-B14F-4D97-AF65-F5344CB8AC3E}">
        <p14:creationId xmlns:p14="http://schemas.microsoft.com/office/powerpoint/2010/main" val="485952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CA41CE-E07F-C96A-7B32-05F75E36E0BA}"/>
              </a:ext>
            </a:extLst>
          </p:cNvPr>
          <p:cNvSpPr/>
          <p:nvPr/>
        </p:nvSpPr>
        <p:spPr>
          <a:xfrm>
            <a:off x="1133341" y="309093"/>
            <a:ext cx="9569003" cy="6503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B13051B-06ED-96FA-9B31-53B1F8D753A0}"/>
              </a:ext>
            </a:extLst>
          </p:cNvPr>
          <p:cNvSpPr txBox="1"/>
          <p:nvPr/>
        </p:nvSpPr>
        <p:spPr>
          <a:xfrm>
            <a:off x="1473235" y="426056"/>
            <a:ext cx="8531525" cy="646331"/>
          </a:xfrm>
          <a:prstGeom prst="rect">
            <a:avLst/>
          </a:prstGeom>
          <a:noFill/>
        </p:spPr>
        <p:txBody>
          <a:bodyPr wrap="square" rtlCol="0">
            <a:spAutoFit/>
          </a:bodyPr>
          <a:lstStyle/>
          <a:p>
            <a:r>
              <a:rPr lang="en-US" dirty="0"/>
              <a:t>	</a:t>
            </a:r>
            <a:r>
              <a:rPr lang="en-US" b="1" dirty="0">
                <a:solidFill>
                  <a:schemeClr val="bg1"/>
                </a:solidFill>
              </a:rPr>
              <a:t>Understand logistic Regression from a One-layer Neural Network</a:t>
            </a:r>
          </a:p>
          <a:p>
            <a:endParaRPr lang="en-US" dirty="0"/>
          </a:p>
        </p:txBody>
      </p:sp>
      <p:sp>
        <p:nvSpPr>
          <p:cNvPr id="16" name="TextBox 15">
            <a:extLst>
              <a:ext uri="{FF2B5EF4-FFF2-40B4-BE49-F238E27FC236}">
                <a16:creationId xmlns:a16="http://schemas.microsoft.com/office/drawing/2014/main" id="{10D29DBA-B1A0-47BF-1FAD-2D27CCFE6F13}"/>
              </a:ext>
            </a:extLst>
          </p:cNvPr>
          <p:cNvSpPr txBox="1"/>
          <p:nvPr/>
        </p:nvSpPr>
        <p:spPr>
          <a:xfrm>
            <a:off x="1379324" y="3984968"/>
            <a:ext cx="4887780" cy="646331"/>
          </a:xfrm>
          <a:prstGeom prst="rect">
            <a:avLst/>
          </a:prstGeom>
          <a:noFill/>
        </p:spPr>
        <p:txBody>
          <a:bodyPr wrap="square" rtlCol="0">
            <a:spAutoFit/>
          </a:bodyPr>
          <a:lstStyle/>
          <a:p>
            <a:r>
              <a:rPr lang="en-US" dirty="0"/>
              <a:t>Rewrite using vectorized form, we get  </a:t>
            </a:r>
          </a:p>
          <a:p>
            <a:pPr marL="342900" indent="-342900">
              <a:buAutoNum type="arabicPeriod"/>
            </a:pP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3568DB-0A14-ED15-E874-FF071FBC054D}"/>
                  </a:ext>
                </a:extLst>
              </p:cNvPr>
              <p:cNvSpPr txBox="1"/>
              <p:nvPr/>
            </p:nvSpPr>
            <p:spPr>
              <a:xfrm>
                <a:off x="2162684" y="3554778"/>
                <a:ext cx="6096000" cy="369332"/>
              </a:xfrm>
              <a:prstGeom prst="rect">
                <a:avLst/>
              </a:prstGeom>
              <a:noFill/>
            </p:spPr>
            <p:txBody>
              <a:bodyPr wrap="square">
                <a:spAutoFit/>
              </a:bodyPr>
              <a:lstStyle/>
              <a:p>
                <a:r>
                  <a:rPr lang="en-US" dirty="0"/>
                  <a:t>F</a:t>
                </a:r>
                <a14:m>
                  <m:oMath xmlns:m="http://schemas.openxmlformats.org/officeDocument/2006/math">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r>
                      <a:rPr lang="en-US" i="1">
                        <a:latin typeface="Cambria Math" panose="02040503050406030204" pitchFamily="18" charset="0"/>
                      </a:rPr>
                      <m:t>𝐴𝑐𝑡𝑖𝑣𝑎𝑡𝑖𝑜𝑛</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m:t>
                            </m:r>
                          </m:sub>
                        </m:sSub>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𝑥</m:t>
                            </m:r>
                          </m:e>
                          <m:sub>
                            <m:r>
                              <a:rPr lang="en-US" i="1">
                                <a:latin typeface="Cambria Math" panose="02040503050406030204" pitchFamily="18" charset="0"/>
                              </a:rPr>
                              <m:t>𝑛</m:t>
                            </m:r>
                          </m:sub>
                        </m:sSub>
                      </m:e>
                    </m:d>
                  </m:oMath>
                </a14:m>
                <a:endParaRPr lang="en-US" dirty="0"/>
              </a:p>
            </p:txBody>
          </p:sp>
        </mc:Choice>
        <mc:Fallback xmlns="">
          <p:sp>
            <p:nvSpPr>
              <p:cNvPr id="29" name="TextBox 28">
                <a:extLst>
                  <a:ext uri="{FF2B5EF4-FFF2-40B4-BE49-F238E27FC236}">
                    <a16:creationId xmlns:a16="http://schemas.microsoft.com/office/drawing/2014/main" id="{CB3568DB-0A14-ED15-E874-FF071FBC054D}"/>
                  </a:ext>
                </a:extLst>
              </p:cNvPr>
              <p:cNvSpPr txBox="1">
                <a:spLocks noRot="1" noChangeAspect="1" noMove="1" noResize="1" noEditPoints="1" noAdjustHandles="1" noChangeArrowheads="1" noChangeShapeType="1" noTextEdit="1"/>
              </p:cNvSpPr>
              <p:nvPr/>
            </p:nvSpPr>
            <p:spPr>
              <a:xfrm>
                <a:off x="2162684" y="3554778"/>
                <a:ext cx="6096000" cy="369332"/>
              </a:xfrm>
              <a:prstGeom prst="rect">
                <a:avLst/>
              </a:prstGeom>
              <a:blipFill>
                <a:blip r:embed="rId3"/>
                <a:stretch>
                  <a:fillRect l="-90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AF9450-AB7D-DEB9-E83F-E4C3F365C4F3}"/>
                  </a:ext>
                </a:extLst>
              </p:cNvPr>
              <p:cNvSpPr txBox="1"/>
              <p:nvPr/>
            </p:nvSpPr>
            <p:spPr>
              <a:xfrm>
                <a:off x="2299250" y="4349038"/>
                <a:ext cx="3433240" cy="404983"/>
              </a:xfrm>
              <a:prstGeom prst="rect">
                <a:avLst/>
              </a:prstGeom>
              <a:noFill/>
            </p:spPr>
            <p:txBody>
              <a:bodyPr wrap="square">
                <a:spAutoFit/>
              </a:bodyPr>
              <a:lstStyle/>
              <a:p>
                <a:r>
                  <a:rPr lang="en-US" dirty="0">
                    <a:solidFill>
                      <a:schemeClr val="tx1"/>
                    </a:solidFill>
                  </a:rPr>
                  <a:t>F</a:t>
                </a:r>
                <a14:m>
                  <m:oMath xmlns:m="http://schemas.openxmlformats.org/officeDocument/2006/math">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0">
                        <a:latin typeface="Cambria Math" panose="02040503050406030204" pitchFamily="18" charset="0"/>
                      </a:rPr>
                      <m:t>=</m:t>
                    </m:r>
                    <m:r>
                      <a:rPr lang="en-US" i="1">
                        <a:latin typeface="Cambria Math" panose="02040503050406030204" pitchFamily="18" charset="0"/>
                      </a:rPr>
                      <m:t>𝐴𝑐𝑡𝑖𝑣𝑎𝑡𝑖𝑜𝑛</m:t>
                    </m:r>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r>
                          <a:rPr lang="en-US" i="1">
                            <a:latin typeface="Cambria Math" panose="02040503050406030204" pitchFamily="18" charset="0"/>
                          </a:rPr>
                          <m:t>𝑋</m:t>
                        </m:r>
                      </m:e>
                    </m:d>
                  </m:oMath>
                </a14:m>
                <a:endParaRPr lang="en-US" dirty="0"/>
              </a:p>
            </p:txBody>
          </p:sp>
        </mc:Choice>
        <mc:Fallback xmlns="">
          <p:sp>
            <p:nvSpPr>
              <p:cNvPr id="35" name="TextBox 34">
                <a:extLst>
                  <a:ext uri="{FF2B5EF4-FFF2-40B4-BE49-F238E27FC236}">
                    <a16:creationId xmlns:a16="http://schemas.microsoft.com/office/drawing/2014/main" id="{24AF9450-AB7D-DEB9-E83F-E4C3F365C4F3}"/>
                  </a:ext>
                </a:extLst>
              </p:cNvPr>
              <p:cNvSpPr txBox="1">
                <a:spLocks noRot="1" noChangeAspect="1" noMove="1" noResize="1" noEditPoints="1" noAdjustHandles="1" noChangeArrowheads="1" noChangeShapeType="1" noTextEdit="1"/>
              </p:cNvSpPr>
              <p:nvPr/>
            </p:nvSpPr>
            <p:spPr>
              <a:xfrm>
                <a:off x="2299250" y="4349038"/>
                <a:ext cx="3433240" cy="404983"/>
              </a:xfrm>
              <a:prstGeom prst="rect">
                <a:avLst/>
              </a:prstGeom>
              <a:blipFill>
                <a:blip r:embed="rId4"/>
                <a:stretch>
                  <a:fillRect l="-1421" t="-1493" b="-1940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0E660C6-8AAA-A368-5FE9-6C267098AB2A}"/>
              </a:ext>
            </a:extLst>
          </p:cNvPr>
          <p:cNvSpPr txBox="1"/>
          <p:nvPr/>
        </p:nvSpPr>
        <p:spPr>
          <a:xfrm>
            <a:off x="1340698" y="5798145"/>
            <a:ext cx="9510603" cy="923330"/>
          </a:xfrm>
          <a:prstGeom prst="rect">
            <a:avLst/>
          </a:prstGeom>
          <a:noFill/>
        </p:spPr>
        <p:txBody>
          <a:bodyPr wrap="square" rtlCol="0">
            <a:spAutoFit/>
          </a:bodyPr>
          <a:lstStyle/>
          <a:p>
            <a:r>
              <a:rPr lang="en-US" dirty="0"/>
              <a:t>while a neural network can have more activation function variation. </a:t>
            </a:r>
          </a:p>
          <a:p>
            <a:r>
              <a:rPr lang="en-US" dirty="0">
                <a:solidFill>
                  <a:srgbClr val="0070C0"/>
                </a:solidFill>
              </a:rPr>
              <a:t>A logistic regression can be thought of a special case of one-layer neural network.    </a:t>
            </a:r>
          </a:p>
          <a:p>
            <a:pPr marL="342900" indent="-342900">
              <a:buAutoNum type="arabicPeriod"/>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B50C7-8DE8-9511-8ECD-5CD863AA3161}"/>
                  </a:ext>
                </a:extLst>
              </p:cNvPr>
              <p:cNvSpPr txBox="1"/>
              <p:nvPr/>
            </p:nvSpPr>
            <p:spPr>
              <a:xfrm>
                <a:off x="2059682" y="5300550"/>
                <a:ext cx="2934223"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𝐴𝑐𝑡𝑖𝑣𝑎𝑡𝑖𝑜𝑛</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1+</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r>
                                <a:rPr lang="en-US" b="0" i="1" smtClean="0">
                                  <a:latin typeface="Cambria Math" panose="02040503050406030204" pitchFamily="18" charset="0"/>
                                </a:rPr>
                                <m:t>𝑧</m:t>
                              </m:r>
                            </m:sup>
                          </m:sSup>
                        </m:den>
                      </m:f>
                    </m:oMath>
                  </m:oMathPara>
                </a14:m>
                <a:endParaRPr lang="en-US" dirty="0"/>
              </a:p>
            </p:txBody>
          </p:sp>
        </mc:Choice>
        <mc:Fallback xmlns="">
          <p:sp>
            <p:nvSpPr>
              <p:cNvPr id="6" name="TextBox 5">
                <a:extLst>
                  <a:ext uri="{FF2B5EF4-FFF2-40B4-BE49-F238E27FC236}">
                    <a16:creationId xmlns:a16="http://schemas.microsoft.com/office/drawing/2014/main" id="{592B50C7-8DE8-9511-8ECD-5CD863AA3161}"/>
                  </a:ext>
                </a:extLst>
              </p:cNvPr>
              <p:cNvSpPr txBox="1">
                <a:spLocks noRot="1" noChangeAspect="1" noMove="1" noResize="1" noEditPoints="1" noAdjustHandles="1" noChangeArrowheads="1" noChangeShapeType="1" noTextEdit="1"/>
              </p:cNvSpPr>
              <p:nvPr/>
            </p:nvSpPr>
            <p:spPr>
              <a:xfrm>
                <a:off x="2059682" y="5300550"/>
                <a:ext cx="2934223" cy="617348"/>
              </a:xfrm>
              <a:prstGeom prst="rect">
                <a:avLst/>
              </a:prstGeom>
              <a:blipFill>
                <a:blip r:embed="rId5"/>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A9D6E18-4264-BE9B-5D0F-C1EEF3833AAB}"/>
              </a:ext>
            </a:extLst>
          </p:cNvPr>
          <p:cNvGrpSpPr/>
          <p:nvPr/>
        </p:nvGrpSpPr>
        <p:grpSpPr>
          <a:xfrm>
            <a:off x="1267279" y="977899"/>
            <a:ext cx="5860479" cy="2328500"/>
            <a:chOff x="1245763" y="1137305"/>
            <a:chExt cx="5860479" cy="2328500"/>
          </a:xfrm>
        </p:grpSpPr>
        <p:grpSp>
          <p:nvGrpSpPr>
            <p:cNvPr id="61" name="Group 60">
              <a:extLst>
                <a:ext uri="{FF2B5EF4-FFF2-40B4-BE49-F238E27FC236}">
                  <a16:creationId xmlns:a16="http://schemas.microsoft.com/office/drawing/2014/main" id="{BF992AB8-5598-6B7F-FFEB-5BD9671111AE}"/>
                </a:ext>
              </a:extLst>
            </p:cNvPr>
            <p:cNvGrpSpPr/>
            <p:nvPr/>
          </p:nvGrpSpPr>
          <p:grpSpPr>
            <a:xfrm>
              <a:off x="1245763" y="1137305"/>
              <a:ext cx="5717665" cy="2311206"/>
              <a:chOff x="5630380" y="1351115"/>
              <a:chExt cx="5717665" cy="2311206"/>
            </a:xfrm>
          </p:grpSpPr>
          <p:grpSp>
            <p:nvGrpSpPr>
              <p:cNvPr id="52" name="Group 51">
                <a:extLst>
                  <a:ext uri="{FF2B5EF4-FFF2-40B4-BE49-F238E27FC236}">
                    <a16:creationId xmlns:a16="http://schemas.microsoft.com/office/drawing/2014/main" id="{5C0C832E-DD50-AAC6-2343-EB76EC33A259}"/>
                  </a:ext>
                </a:extLst>
              </p:cNvPr>
              <p:cNvGrpSpPr/>
              <p:nvPr/>
            </p:nvGrpSpPr>
            <p:grpSpPr>
              <a:xfrm>
                <a:off x="5630380" y="1351115"/>
                <a:ext cx="5717665" cy="2311206"/>
                <a:chOff x="5661992" y="1642882"/>
                <a:chExt cx="5717665" cy="2311206"/>
              </a:xfrm>
            </p:grpSpPr>
            <p:pic>
              <p:nvPicPr>
                <p:cNvPr id="24" name="Picture 23">
                  <a:extLst>
                    <a:ext uri="{FF2B5EF4-FFF2-40B4-BE49-F238E27FC236}">
                      <a16:creationId xmlns:a16="http://schemas.microsoft.com/office/drawing/2014/main" id="{1547B9CA-BD10-9257-FE01-0C768ED955CC}"/>
                    </a:ext>
                  </a:extLst>
                </p:cNvPr>
                <p:cNvPicPr>
                  <a:picLocks noChangeAspect="1"/>
                </p:cNvPicPr>
                <p:nvPr/>
              </p:nvPicPr>
              <p:blipFill>
                <a:blip r:embed="rId6"/>
                <a:stretch>
                  <a:fillRect/>
                </a:stretch>
              </p:blipFill>
              <p:spPr>
                <a:xfrm>
                  <a:off x="5661992" y="1642882"/>
                  <a:ext cx="5717665" cy="2311206"/>
                </a:xfrm>
                <a:prstGeom prst="rect">
                  <a:avLst/>
                </a:prstGeom>
              </p:spPr>
            </p:pic>
            <p:pic>
              <p:nvPicPr>
                <p:cNvPr id="51" name="Picture 50">
                  <a:extLst>
                    <a:ext uri="{FF2B5EF4-FFF2-40B4-BE49-F238E27FC236}">
                      <a16:creationId xmlns:a16="http://schemas.microsoft.com/office/drawing/2014/main" id="{ADB64479-4FCE-AC16-9C8B-C40D32CCED24}"/>
                    </a:ext>
                  </a:extLst>
                </p:cNvPr>
                <p:cNvPicPr>
                  <a:picLocks noChangeAspect="1"/>
                </p:cNvPicPr>
                <p:nvPr/>
              </p:nvPicPr>
              <p:blipFill>
                <a:blip r:embed="rId7"/>
                <a:stretch>
                  <a:fillRect/>
                </a:stretch>
              </p:blipFill>
              <p:spPr>
                <a:xfrm>
                  <a:off x="6702394" y="2047484"/>
                  <a:ext cx="438211" cy="352474"/>
                </a:xfrm>
                <a:prstGeom prst="rect">
                  <a:avLst/>
                </a:prstGeom>
              </p:spPr>
            </p:pic>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86A8F8D-C0EE-E982-3500-BE6E232D5AEB}"/>
                      </a:ext>
                    </a:extLst>
                  </p:cNvPr>
                  <p:cNvSpPr txBox="1"/>
                  <p:nvPr/>
                </p:nvSpPr>
                <p:spPr>
                  <a:xfrm>
                    <a:off x="6527968" y="1883750"/>
                    <a:ext cx="468145" cy="292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300" i="1" smtClean="0">
                                  <a:solidFill>
                                    <a:srgbClr val="836967"/>
                                  </a:solidFill>
                                  <a:latin typeface="Cambria Math" panose="02040503050406030204" pitchFamily="18" charset="0"/>
                                </a:rPr>
                              </m:ctrlPr>
                            </m:sSubPr>
                            <m:e>
                              <m:r>
                                <a:rPr lang="en-US" sz="1300" i="1">
                                  <a:latin typeface="Cambria Math" panose="02040503050406030204" pitchFamily="18" charset="0"/>
                                </a:rPr>
                                <m:t>𝑤</m:t>
                              </m:r>
                            </m:e>
                            <m:sub>
                              <m:r>
                                <a:rPr lang="en-US" sz="1300" i="0">
                                  <a:latin typeface="Cambria Math" panose="02040503050406030204" pitchFamily="18" charset="0"/>
                                </a:rPr>
                                <m:t>0</m:t>
                              </m:r>
                            </m:sub>
                          </m:sSub>
                        </m:oMath>
                      </m:oMathPara>
                    </a14:m>
                    <a:endParaRPr lang="en-US" sz="1300" dirty="0"/>
                  </a:p>
                </p:txBody>
              </p:sp>
            </mc:Choice>
            <mc:Fallback xmlns="">
              <p:sp>
                <p:nvSpPr>
                  <p:cNvPr id="60" name="TextBox 59">
                    <a:extLst>
                      <a:ext uri="{FF2B5EF4-FFF2-40B4-BE49-F238E27FC236}">
                        <a16:creationId xmlns:a16="http://schemas.microsoft.com/office/drawing/2014/main" id="{E86A8F8D-C0EE-E982-3500-BE6E232D5AEB}"/>
                      </a:ext>
                    </a:extLst>
                  </p:cNvPr>
                  <p:cNvSpPr txBox="1">
                    <a:spLocks noRot="1" noChangeAspect="1" noMove="1" noResize="1" noEditPoints="1" noAdjustHandles="1" noChangeArrowheads="1" noChangeShapeType="1" noTextEdit="1"/>
                  </p:cNvSpPr>
                  <p:nvPr/>
                </p:nvSpPr>
                <p:spPr>
                  <a:xfrm>
                    <a:off x="6527968" y="1883750"/>
                    <a:ext cx="468145" cy="292388"/>
                  </a:xfrm>
                  <a:prstGeom prst="rect">
                    <a:avLst/>
                  </a:prstGeom>
                  <a:blipFill>
                    <a:blip r:embed="rId8"/>
                    <a:stretch>
                      <a:fillRect/>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D3DEA8BD-E0F0-91DD-FD4C-44C8C1942C83}"/>
                </a:ext>
              </a:extLst>
            </p:cNvPr>
            <p:cNvPicPr>
              <a:picLocks noChangeAspect="1"/>
            </p:cNvPicPr>
            <p:nvPr/>
          </p:nvPicPr>
          <p:blipFill>
            <a:blip r:embed="rId9"/>
            <a:stretch>
              <a:fillRect/>
            </a:stretch>
          </p:blipFill>
          <p:spPr>
            <a:xfrm>
              <a:off x="4972389" y="2701567"/>
              <a:ext cx="1991039" cy="764238"/>
            </a:xfrm>
            <a:prstGeom prst="rect">
              <a:avLst/>
            </a:prstGeom>
          </p:spPr>
        </p:pic>
        <p:pic>
          <p:nvPicPr>
            <p:cNvPr id="9" name="Picture 8">
              <a:extLst>
                <a:ext uri="{FF2B5EF4-FFF2-40B4-BE49-F238E27FC236}">
                  <a16:creationId xmlns:a16="http://schemas.microsoft.com/office/drawing/2014/main" id="{79DA2426-9C03-D504-1944-01BA004F42C0}"/>
                </a:ext>
              </a:extLst>
            </p:cNvPr>
            <p:cNvPicPr>
              <a:picLocks noChangeAspect="1"/>
            </p:cNvPicPr>
            <p:nvPr/>
          </p:nvPicPr>
          <p:blipFill>
            <a:blip r:embed="rId9"/>
            <a:stretch>
              <a:fillRect/>
            </a:stretch>
          </p:blipFill>
          <p:spPr>
            <a:xfrm>
              <a:off x="4328723" y="1218889"/>
              <a:ext cx="2777519" cy="764238"/>
            </a:xfrm>
            <a:prstGeom prst="rect">
              <a:avLst/>
            </a:prstGeom>
          </p:spPr>
        </p:pic>
      </p:grpSp>
      <p:sp>
        <p:nvSpPr>
          <p:cNvPr id="13" name="TextBox 12">
            <a:extLst>
              <a:ext uri="{FF2B5EF4-FFF2-40B4-BE49-F238E27FC236}">
                <a16:creationId xmlns:a16="http://schemas.microsoft.com/office/drawing/2014/main" id="{C86C9AB0-78A8-0481-5E6D-6DCC4784C7F7}"/>
              </a:ext>
            </a:extLst>
          </p:cNvPr>
          <p:cNvSpPr txBox="1"/>
          <p:nvPr/>
        </p:nvSpPr>
        <p:spPr>
          <a:xfrm>
            <a:off x="1390082" y="3154361"/>
            <a:ext cx="5717665" cy="369332"/>
          </a:xfrm>
          <a:prstGeom prst="rect">
            <a:avLst/>
          </a:prstGeom>
          <a:noFill/>
        </p:spPr>
        <p:txBody>
          <a:bodyPr wrap="square" rtlCol="0">
            <a:spAutoFit/>
          </a:bodyPr>
          <a:lstStyle/>
          <a:p>
            <a:r>
              <a:rPr lang="en-US" dirty="0"/>
              <a:t>One-layer neural network can be formulated as </a:t>
            </a:r>
          </a:p>
        </p:txBody>
      </p:sp>
      <p:sp>
        <p:nvSpPr>
          <p:cNvPr id="14" name="TextBox 13">
            <a:extLst>
              <a:ext uri="{FF2B5EF4-FFF2-40B4-BE49-F238E27FC236}">
                <a16:creationId xmlns:a16="http://schemas.microsoft.com/office/drawing/2014/main" id="{EF23868A-2649-B50E-EE88-7D3F5CDD1B1A}"/>
              </a:ext>
            </a:extLst>
          </p:cNvPr>
          <p:cNvSpPr txBox="1"/>
          <p:nvPr/>
        </p:nvSpPr>
        <p:spPr>
          <a:xfrm>
            <a:off x="1390082" y="4725785"/>
            <a:ext cx="10091676" cy="646331"/>
          </a:xfrm>
          <a:prstGeom prst="rect">
            <a:avLst/>
          </a:prstGeom>
          <a:noFill/>
        </p:spPr>
        <p:txBody>
          <a:bodyPr wrap="square" rtlCol="0">
            <a:spAutoFit/>
          </a:bodyPr>
          <a:lstStyle/>
          <a:p>
            <a:r>
              <a:rPr lang="en-US" dirty="0"/>
              <a:t>which has the same mathematical formula as a logistic regression.</a:t>
            </a:r>
          </a:p>
          <a:p>
            <a:r>
              <a:rPr lang="en-US" dirty="0"/>
              <a:t>Logistic regression uses below sigmoid activation function:</a:t>
            </a:r>
          </a:p>
        </p:txBody>
      </p:sp>
    </p:spTree>
    <p:extLst>
      <p:ext uri="{BB962C8B-B14F-4D97-AF65-F5344CB8AC3E}">
        <p14:creationId xmlns:p14="http://schemas.microsoft.com/office/powerpoint/2010/main" val="4151504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15459</TotalTime>
  <Words>2423</Words>
  <Application>Microsoft Office PowerPoint</Application>
  <PresentationFormat>Widescreen</PresentationFormat>
  <Paragraphs>541</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DengXian</vt:lpstr>
      <vt:lpstr>KaTeX_Main</vt:lpstr>
      <vt:lpstr>KaTeX_Math</vt:lpstr>
      <vt:lpstr>Söhne</vt:lpstr>
      <vt:lpstr>Arial</vt:lpstr>
      <vt:lpstr>Calibri</vt:lpstr>
      <vt:lpstr>Calibri Light</vt:lpstr>
      <vt:lpstr>Cambria Math</vt:lpstr>
      <vt:lpstr>Segoe Script</vt:lpstr>
      <vt:lpstr>Office Theme</vt:lpstr>
      <vt:lpstr>Harmony in Complexity: Unveiling Mathematical Unity Across Logistic Regression, Artificial Neural Networks and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 model vs default risk</dc:title>
  <dc:creator>LILIANG CHEN</dc:creator>
  <cp:lastModifiedBy>LILIANG CHEN</cp:lastModifiedBy>
  <cp:revision>117</cp:revision>
  <cp:lastPrinted>2024-04-25T14:33:33Z</cp:lastPrinted>
  <dcterms:created xsi:type="dcterms:W3CDTF">2023-04-21T00:58:16Z</dcterms:created>
  <dcterms:modified xsi:type="dcterms:W3CDTF">2024-04-26T10:20:11Z</dcterms:modified>
</cp:coreProperties>
</file>